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64" r:id="rId5"/>
    <p:sldId id="271" r:id="rId6"/>
    <p:sldId id="257" r:id="rId7"/>
    <p:sldId id="283" r:id="rId8"/>
    <p:sldId id="291" r:id="rId9"/>
    <p:sldId id="292" r:id="rId10"/>
    <p:sldId id="293" r:id="rId11"/>
    <p:sldId id="297" r:id="rId12"/>
    <p:sldId id="294" r:id="rId13"/>
    <p:sldId id="295" r:id="rId14"/>
    <p:sldId id="298" r:id="rId15"/>
    <p:sldId id="296" r:id="rId16"/>
    <p:sldId id="299" r:id="rId17"/>
    <p:sldId id="300" r:id="rId18"/>
    <p:sldId id="301" r:id="rId19"/>
    <p:sldId id="302" r:id="rId20"/>
    <p:sldId id="26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5023"/>
    <a:srgbClr val="FBD504"/>
    <a:srgbClr val="F68E29"/>
    <a:srgbClr val="575358"/>
    <a:srgbClr val="E7E8E9"/>
    <a:srgbClr val="D1D2D4"/>
    <a:srgbClr val="27272A"/>
    <a:srgbClr val="AFDECC"/>
    <a:srgbClr val="237948"/>
    <a:srgbClr val="308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5"/>
    <p:restoredTop sz="86395"/>
  </p:normalViewPr>
  <p:slideViewPr>
    <p:cSldViewPr snapToGrid="0" snapToObjects="1">
      <p:cViewPr varScale="1">
        <p:scale>
          <a:sx n="110" d="100"/>
          <a:sy n="110" d="100"/>
        </p:scale>
        <p:origin x="165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34264-8B43-9E43-BE6B-7B512C7060CC}" type="datetimeFigureOut">
              <a:rPr lang="en-US" smtClean="0"/>
              <a:t>4/29/23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19937-0B8D-9A49-8EF5-04B6AE50A6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31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9222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67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924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592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014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68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35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546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512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319937-0B8D-9A49-8EF5-04B6AE50A6B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351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3BEFCE3-D531-DD4F-9287-FB4F1064481A}"/>
              </a:ext>
            </a:extLst>
          </p:cNvPr>
          <p:cNvSpPr/>
          <p:nvPr userDrawn="1"/>
        </p:nvSpPr>
        <p:spPr>
          <a:xfrm>
            <a:off x="-1" y="2796513"/>
            <a:ext cx="12192002" cy="3395316"/>
          </a:xfrm>
          <a:prstGeom prst="rect">
            <a:avLst/>
          </a:prstGeom>
          <a:gradFill>
            <a:gsLst>
              <a:gs pos="0">
                <a:srgbClr val="F05023"/>
              </a:gs>
              <a:gs pos="100000">
                <a:srgbClr val="F68E29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86638A-9C89-C44E-B6A0-E4BED8908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9804" y="3107531"/>
            <a:ext cx="6932393" cy="750087"/>
          </a:xfrm>
        </p:spPr>
        <p:txBody>
          <a:bodyPr anchor="t" anchorCtr="0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9E0024-B0D0-4F40-B166-E830B41F26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2806" y="3942283"/>
            <a:ext cx="6946388" cy="36933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8C52A94A-1536-1240-BF88-53E9133883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4931" y="5068970"/>
            <a:ext cx="6942138" cy="55403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CEFAD9-69FF-674E-B45B-21F8EAD0F4DC}"/>
              </a:ext>
            </a:extLst>
          </p:cNvPr>
          <p:cNvSpPr txBox="1"/>
          <p:nvPr userDrawn="1"/>
        </p:nvSpPr>
        <p:spPr>
          <a:xfrm>
            <a:off x="0" y="6402773"/>
            <a:ext cx="220242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#IUG2021</a:t>
            </a:r>
            <a:endParaRPr lang="en-US" sz="1600" baseline="30000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6AA4BA-F0A0-1D43-AF3A-B7FDFF78A5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8456" y="6468693"/>
            <a:ext cx="258110" cy="210312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D942952-1C2A-788A-1870-EB9C680A3F0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93920" y="91440"/>
            <a:ext cx="27940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5394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DEE334B-5E56-854F-B6EE-33A6BE3828FC}"/>
              </a:ext>
            </a:extLst>
          </p:cNvPr>
          <p:cNvSpPr/>
          <p:nvPr userDrawn="1"/>
        </p:nvSpPr>
        <p:spPr>
          <a:xfrm>
            <a:off x="182880" y="6360160"/>
            <a:ext cx="1574800" cy="4978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609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bg>
      <p:bgPr>
        <a:gradFill>
          <a:gsLst>
            <a:gs pos="0">
              <a:srgbClr val="AFDECC"/>
            </a:gs>
            <a:gs pos="100000">
              <a:srgbClr val="575358"/>
            </a:gs>
            <a:gs pos="58000">
              <a:srgbClr val="237948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D5E1742-5199-305E-01F0-98ADFD2292D2}"/>
              </a:ext>
            </a:extLst>
          </p:cNvPr>
          <p:cNvSpPr/>
          <p:nvPr userDrawn="1"/>
        </p:nvSpPr>
        <p:spPr>
          <a:xfrm>
            <a:off x="-1" y="0"/>
            <a:ext cx="12192002" cy="6858000"/>
          </a:xfrm>
          <a:prstGeom prst="rect">
            <a:avLst/>
          </a:prstGeom>
          <a:gradFill flip="none" rotWithShape="1">
            <a:gsLst>
              <a:gs pos="0">
                <a:srgbClr val="FBD504"/>
              </a:gs>
              <a:gs pos="100000">
                <a:srgbClr val="F05023"/>
              </a:gs>
              <a:gs pos="47000">
                <a:srgbClr val="F68E29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68C45B-38A1-734C-B548-E0E8C04F07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508660"/>
            <a:ext cx="10515600" cy="920340"/>
          </a:xfrm>
        </p:spPr>
        <p:txBody>
          <a:bodyPr anchor="t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section title</a:t>
            </a:r>
          </a:p>
        </p:txBody>
      </p:sp>
      <p:pic>
        <p:nvPicPr>
          <p:cNvPr id="4" name="Picture 3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91B2F55D-A3B8-D289-9F07-BE0B243409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0400" y="6165166"/>
            <a:ext cx="1055914" cy="49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368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461FE68-CA8A-7644-B1D1-10628DC7BC61}"/>
              </a:ext>
            </a:extLst>
          </p:cNvPr>
          <p:cNvSpPr/>
          <p:nvPr userDrawn="1"/>
        </p:nvSpPr>
        <p:spPr>
          <a:xfrm>
            <a:off x="-2" y="5922579"/>
            <a:ext cx="12192002" cy="935421"/>
          </a:xfrm>
          <a:prstGeom prst="rect">
            <a:avLst/>
          </a:prstGeom>
          <a:gradFill>
            <a:gsLst>
              <a:gs pos="0">
                <a:srgbClr val="F05023"/>
              </a:gs>
              <a:gs pos="63000">
                <a:srgbClr val="F68E29"/>
              </a:gs>
              <a:gs pos="100000">
                <a:srgbClr val="FBD504"/>
              </a:gs>
            </a:gsLst>
            <a:lin ang="2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F121E90-B8A9-CD4A-905D-E8667CD124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52800" y="2963809"/>
            <a:ext cx="5486400" cy="798020"/>
          </a:xfrm>
        </p:spPr>
        <p:txBody>
          <a:bodyPr>
            <a:normAutofit/>
          </a:bodyPr>
          <a:lstStyle>
            <a:lvl1pPr marL="0" indent="0" algn="ctr">
              <a:buNone/>
              <a:defRPr sz="6000" b="1">
                <a:solidFill>
                  <a:srgbClr val="F05023"/>
                </a:solidFill>
              </a:defRPr>
            </a:lvl1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91FFD2C-B97A-D147-A098-DBA1D191D67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83832" y="4023207"/>
            <a:ext cx="4224337" cy="95567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575358"/>
                </a:solidFill>
              </a:defRPr>
            </a:lvl1pPr>
          </a:lstStyle>
          <a:p>
            <a:pPr lvl="0"/>
            <a:r>
              <a:rPr lang="en-US" dirty="0"/>
              <a:t>Questions?</a:t>
            </a:r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8FA5156A-C064-B2FD-679D-5A1406DE0D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4422" y="82464"/>
            <a:ext cx="3099147" cy="309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849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Slid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66E8086-0CB6-0F55-C16B-56F634A46E7D}"/>
              </a:ext>
            </a:extLst>
          </p:cNvPr>
          <p:cNvSpPr/>
          <p:nvPr userDrawn="1"/>
        </p:nvSpPr>
        <p:spPr>
          <a:xfrm>
            <a:off x="-1" y="980239"/>
            <a:ext cx="12192002" cy="4243114"/>
          </a:xfrm>
          <a:prstGeom prst="rect">
            <a:avLst/>
          </a:prstGeom>
          <a:gradFill>
            <a:gsLst>
              <a:gs pos="0">
                <a:srgbClr val="F05023"/>
              </a:gs>
              <a:gs pos="100000">
                <a:srgbClr val="F68E29"/>
              </a:gs>
            </a:gsLst>
            <a:lin ang="5400000" scaled="1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EFDC56-97C8-F84B-BEF5-C4621F08BA45}"/>
              </a:ext>
            </a:extLst>
          </p:cNvPr>
          <p:cNvSpPr/>
          <p:nvPr userDrawn="1"/>
        </p:nvSpPr>
        <p:spPr>
          <a:xfrm>
            <a:off x="10241280" y="5435600"/>
            <a:ext cx="1849120" cy="1315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86638A-9C89-C44E-B6A0-E4BED89083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29804" y="1901230"/>
            <a:ext cx="6932393" cy="780560"/>
          </a:xfrm>
        </p:spPr>
        <p:txBody>
          <a:bodyPr anchor="t" anchorCtr="0">
            <a:normAutofit/>
          </a:bodyPr>
          <a:lstStyle>
            <a:lvl1pPr algn="ctr">
              <a:defRPr sz="36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9E0024-B0D0-4F40-B166-E830B41F26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22806" y="2869390"/>
            <a:ext cx="6946388" cy="36933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8C52A94A-1536-1240-BF88-53E9133883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24931" y="3864151"/>
            <a:ext cx="6942138" cy="55403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presenter name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4CEFAD9-69FF-674E-B45B-21F8EAD0F4DC}"/>
              </a:ext>
            </a:extLst>
          </p:cNvPr>
          <p:cNvSpPr txBox="1"/>
          <p:nvPr userDrawn="1"/>
        </p:nvSpPr>
        <p:spPr>
          <a:xfrm>
            <a:off x="0" y="6402773"/>
            <a:ext cx="220242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#IUG2021</a:t>
            </a:r>
            <a:endParaRPr lang="en-US" sz="1600" baseline="30000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76AA4BA-F0A0-1D43-AF3A-B7FDFF78A5B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8456" y="6468693"/>
            <a:ext cx="258110" cy="210312"/>
          </a:xfrm>
          <a:prstGeom prst="rect">
            <a:avLst/>
          </a:prstGeom>
        </p:spPr>
      </p:pic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D8917C68-4975-7DD8-41C8-1E7B10DA720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89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85A7F-EAA2-8A42-B4DB-6A238F352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0502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C886E-F226-9442-8C1A-DD942B797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7">
            <a:extLst>
              <a:ext uri="{FF2B5EF4-FFF2-40B4-BE49-F238E27FC236}">
                <a16:creationId xmlns:a16="http://schemas.microsoft.com/office/drawing/2014/main" id="{5077DD83-E108-4648-BBE1-C44C6E355D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1D2C9F53-2A88-794D-F8E0-3B46909205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07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CFA36F7-8C83-0D4A-BF54-39368ACCECF8}"/>
              </a:ext>
            </a:extLst>
          </p:cNvPr>
          <p:cNvSpPr/>
          <p:nvPr userDrawn="1"/>
        </p:nvSpPr>
        <p:spPr>
          <a:xfrm>
            <a:off x="-1" y="546749"/>
            <a:ext cx="12192002" cy="935421"/>
          </a:xfrm>
          <a:prstGeom prst="rect">
            <a:avLst/>
          </a:prstGeom>
          <a:gradFill>
            <a:gsLst>
              <a:gs pos="0">
                <a:srgbClr val="F05023"/>
              </a:gs>
              <a:gs pos="68000">
                <a:srgbClr val="F68E29"/>
              </a:gs>
              <a:gs pos="100000">
                <a:srgbClr val="FBD504"/>
              </a:gs>
            </a:gsLst>
            <a:lin ang="2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685A7F-EAA2-8A42-B4DB-6A238F352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565" y="673324"/>
            <a:ext cx="11083555" cy="7360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C886E-F226-9442-8C1A-DD942B7974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565" y="1762297"/>
            <a:ext cx="11083555" cy="4414665"/>
          </a:xfrm>
        </p:spPr>
        <p:txBody>
          <a:bodyPr/>
          <a:lstStyle>
            <a:lvl1pPr>
              <a:defRPr>
                <a:solidFill>
                  <a:srgbClr val="575358"/>
                </a:solidFill>
              </a:defRPr>
            </a:lvl1pPr>
            <a:lvl2pPr>
              <a:defRPr>
                <a:solidFill>
                  <a:srgbClr val="575358"/>
                </a:solidFill>
              </a:defRPr>
            </a:lvl2pPr>
            <a:lvl3pPr>
              <a:defRPr>
                <a:solidFill>
                  <a:srgbClr val="575358"/>
                </a:solidFill>
              </a:defRPr>
            </a:lvl3pPr>
            <a:lvl4pPr>
              <a:defRPr>
                <a:solidFill>
                  <a:srgbClr val="575358"/>
                </a:solidFill>
              </a:defRPr>
            </a:lvl4pPr>
            <a:lvl5pPr>
              <a:defRPr>
                <a:solidFill>
                  <a:srgbClr val="5753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79E27893-54C5-A144-89F8-156D755CA9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E30186F8-1600-0345-E15E-91A7D24FBB6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030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, Subtitle and Tw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E174FCC-E1DA-0547-B958-1E077E3F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10" y="716623"/>
            <a:ext cx="10515600" cy="58978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rgbClr val="F0502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1429BD6-4F07-234B-9A2A-6B29FB97F3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9311" y="1588532"/>
            <a:ext cx="10515599" cy="589788"/>
          </a:xfrm>
          <a:prstGeom prst="rect">
            <a:avLst/>
          </a:prstGeom>
        </p:spPr>
        <p:txBody>
          <a:bodyPr rIns="91440">
            <a:normAutofit/>
          </a:bodyPr>
          <a:lstStyle>
            <a:lvl1pPr marL="0" indent="0">
              <a:lnSpc>
                <a:spcPct val="120000"/>
              </a:lnSpc>
              <a:buNone/>
              <a:defRPr sz="1800" b="1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274320" indent="0">
              <a:buNone/>
              <a:defRPr sz="1800" b="0" i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</a:lstStyle>
          <a:p>
            <a:pPr lvl="0"/>
            <a:r>
              <a:rPr lang="en-US" dirty="0"/>
              <a:t>Optional subtitle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C9F0FC1-73C2-094B-B805-3BAB5368ACFE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19312" y="2178320"/>
            <a:ext cx="5135879" cy="3879580"/>
          </a:xfrm>
        </p:spPr>
        <p:txBody>
          <a:bodyPr>
            <a:normAutofit/>
          </a:bodyPr>
          <a:lstStyle>
            <a:lvl1pPr marL="27432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548640" indent="-274320">
              <a:lnSpc>
                <a:spcPct val="100000"/>
              </a:lnSpc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2pPr>
            <a:lvl3pPr marL="82296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3pPr>
            <a:lvl4pPr marL="1188720" indent="-274320">
              <a:lnSpc>
                <a:spcPct val="10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4pPr>
            <a:lvl5pPr marL="1463040" indent="-274320">
              <a:lnSpc>
                <a:spcPct val="100000"/>
              </a:lnSpc>
              <a:buSzPct val="100000"/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4F57CA86-0C6A-A44C-99D0-016A2B04F3B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5899031" y="2178320"/>
            <a:ext cx="5135879" cy="3879580"/>
          </a:xfrm>
        </p:spPr>
        <p:txBody>
          <a:bodyPr>
            <a:normAutofit/>
          </a:bodyPr>
          <a:lstStyle>
            <a:lvl1pPr marL="27432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548640" indent="-274320">
              <a:lnSpc>
                <a:spcPct val="100000"/>
              </a:lnSpc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2pPr>
            <a:lvl3pPr marL="82296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3pPr>
            <a:lvl4pPr marL="1188720" indent="-274320">
              <a:lnSpc>
                <a:spcPct val="10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4pPr>
            <a:lvl5pPr marL="1463040" indent="-274320">
              <a:lnSpc>
                <a:spcPct val="100000"/>
              </a:lnSpc>
              <a:buSzPct val="100000"/>
              <a:buFont typeface="Wingdings" pitchFamily="2" charset="2"/>
              <a:buChar char="§"/>
              <a:defRPr sz="1800" b="0" i="0">
                <a:solidFill>
                  <a:srgbClr val="53575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CF6D0D11-7DFD-A8FC-A50B-11D94EA84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97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7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, Subtitle and Tw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E174FCC-E1DA-0547-B958-1E077E3F4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310" y="716623"/>
            <a:ext cx="10515600" cy="589788"/>
          </a:xfrm>
        </p:spPr>
        <p:txBody>
          <a:bodyPr/>
          <a:lstStyle>
            <a:lvl1pPr>
              <a:lnSpc>
                <a:spcPct val="100000"/>
              </a:lnSpc>
              <a:defRPr>
                <a:solidFill>
                  <a:srgbClr val="F0502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1429BD6-4F07-234B-9A2A-6B29FB97F38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19311" y="1588532"/>
            <a:ext cx="10515599" cy="589788"/>
          </a:xfrm>
          <a:prstGeom prst="rect">
            <a:avLst/>
          </a:prstGeom>
        </p:spPr>
        <p:txBody>
          <a:bodyPr rIns="91440">
            <a:normAutofit/>
          </a:bodyPr>
          <a:lstStyle>
            <a:lvl1pPr marL="0" indent="0">
              <a:lnSpc>
                <a:spcPct val="120000"/>
              </a:lnSpc>
              <a:buNone/>
              <a:defRPr sz="1800" b="1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274320" indent="0">
              <a:buNone/>
              <a:defRPr sz="1800" b="0" i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2pPr>
          </a:lstStyle>
          <a:p>
            <a:pPr lvl="0"/>
            <a:r>
              <a:rPr lang="en-US" dirty="0"/>
              <a:t>Optional subtitle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C9F0FC1-73C2-094B-B805-3BAB5368ACFE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519312" y="2178320"/>
            <a:ext cx="6795888" cy="3879580"/>
          </a:xfrm>
        </p:spPr>
        <p:txBody>
          <a:bodyPr>
            <a:normAutofit/>
          </a:bodyPr>
          <a:lstStyle>
            <a:lvl1pPr marL="27432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548640" indent="-274320">
              <a:lnSpc>
                <a:spcPct val="100000"/>
              </a:lnSpc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2pPr>
            <a:lvl3pPr marL="82296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3pPr>
            <a:lvl4pPr marL="1188720" indent="-274320">
              <a:lnSpc>
                <a:spcPct val="10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4pPr>
            <a:lvl5pPr marL="1463040" indent="-274320">
              <a:lnSpc>
                <a:spcPct val="100000"/>
              </a:lnSpc>
              <a:buSzPct val="100000"/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4F57CA86-0C6A-A44C-99D0-016A2B04F3B3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7518400" y="2178320"/>
            <a:ext cx="3516510" cy="3879580"/>
          </a:xfrm>
        </p:spPr>
        <p:txBody>
          <a:bodyPr>
            <a:normAutofit/>
          </a:bodyPr>
          <a:lstStyle>
            <a:lvl1pPr marL="27432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548640" indent="-274320">
              <a:lnSpc>
                <a:spcPct val="100000"/>
              </a:lnSpc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2pPr>
            <a:lvl3pPr marL="822960" indent="-274320">
              <a:buClr>
                <a:schemeClr val="tx2"/>
              </a:buClr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3pPr>
            <a:lvl4pPr marL="1188720" indent="-274320">
              <a:lnSpc>
                <a:spcPct val="100000"/>
              </a:lnSpc>
              <a:buClr>
                <a:schemeClr val="tx2"/>
              </a:buClr>
              <a:buSzPct val="100000"/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4pPr>
            <a:lvl5pPr marL="1463040" indent="-274320">
              <a:lnSpc>
                <a:spcPct val="100000"/>
              </a:lnSpc>
              <a:buSzPct val="100000"/>
              <a:buFont typeface="Wingdings" pitchFamily="2" charset="2"/>
              <a:buChar char="§"/>
              <a:defRPr sz="1800" b="0" i="0">
                <a:solidFill>
                  <a:srgbClr val="575358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7">
            <a:extLst>
              <a:ext uri="{FF2B5EF4-FFF2-40B4-BE49-F238E27FC236}">
                <a16:creationId xmlns:a16="http://schemas.microsoft.com/office/drawing/2014/main" id="{DE17AD8D-0006-7048-9550-8189CED7C2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3FE42139-FF84-0423-A3BD-682CDE80E1D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449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189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47870-437A-614A-9428-D8D1A96A9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237430-2A09-1941-9B4F-0F3558D0C8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6565" y="1552354"/>
            <a:ext cx="5440680" cy="4352544"/>
          </a:xfrm>
        </p:spPr>
        <p:txBody>
          <a:bodyPr/>
          <a:lstStyle>
            <a:lvl1pPr>
              <a:defRPr>
                <a:solidFill>
                  <a:srgbClr val="575358"/>
                </a:solidFill>
              </a:defRPr>
            </a:lvl1pPr>
            <a:lvl2pPr>
              <a:defRPr>
                <a:solidFill>
                  <a:srgbClr val="575358"/>
                </a:solidFill>
              </a:defRPr>
            </a:lvl2pPr>
            <a:lvl3pPr>
              <a:defRPr>
                <a:solidFill>
                  <a:srgbClr val="575358"/>
                </a:solidFill>
              </a:defRPr>
            </a:lvl3pPr>
            <a:lvl4pPr>
              <a:defRPr>
                <a:solidFill>
                  <a:srgbClr val="575358"/>
                </a:solidFill>
              </a:defRPr>
            </a:lvl4pPr>
            <a:lvl5pPr>
              <a:defRPr>
                <a:solidFill>
                  <a:srgbClr val="575358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AE6294-92DF-3C46-A35E-CBDF77F1C8BC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59440" y="1552354"/>
            <a:ext cx="5440680" cy="3076313"/>
          </a:xfrm>
        </p:spPr>
        <p:txBody>
          <a:bodyPr/>
          <a:lstStyle>
            <a:lvl1pPr marL="0" indent="0">
              <a:buNone/>
              <a:defRPr>
                <a:solidFill>
                  <a:srgbClr val="575358"/>
                </a:solidFill>
              </a:defRPr>
            </a:lvl1pPr>
          </a:lstStyle>
          <a:p>
            <a:pPr lvl="0"/>
            <a:r>
              <a:rPr lang="en-US" dirty="0"/>
              <a:t>Click to add object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4CC23C-2729-284A-9DEE-D73C34524DE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59440" y="4628667"/>
            <a:ext cx="3362385" cy="989275"/>
          </a:xfrm>
        </p:spPr>
        <p:txBody>
          <a:bodyPr>
            <a:normAutofit/>
          </a:bodyPr>
          <a:lstStyle>
            <a:lvl1pPr marL="0" indent="0">
              <a:buNone/>
              <a:defRPr sz="1800" i="1">
                <a:solidFill>
                  <a:srgbClr val="575358"/>
                </a:solidFill>
              </a:defRPr>
            </a:lvl1pPr>
          </a:lstStyle>
          <a:p>
            <a:pPr lvl="0"/>
            <a:r>
              <a:rPr lang="en-US" dirty="0"/>
              <a:t>Click to add caption</a:t>
            </a:r>
          </a:p>
        </p:txBody>
      </p:sp>
      <p:sp>
        <p:nvSpPr>
          <p:cNvPr id="10" name="Slide Number Placeholder 7">
            <a:extLst>
              <a:ext uri="{FF2B5EF4-FFF2-40B4-BE49-F238E27FC236}">
                <a16:creationId xmlns:a16="http://schemas.microsoft.com/office/drawing/2014/main" id="{BEE62C2A-26E9-E94C-B34B-8EE4A1CCA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Shape&#10;&#10;Description automatically generated with medium confidence">
            <a:extLst>
              <a:ext uri="{FF2B5EF4-FFF2-40B4-BE49-F238E27FC236}">
                <a16:creationId xmlns:a16="http://schemas.microsoft.com/office/drawing/2014/main" id="{4EA23A23-EC26-A127-8BCF-4F75263CE7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7386" y="6167281"/>
            <a:ext cx="1043940" cy="488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14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ation -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052FB59-7648-CA4A-BA58-2D45D0B0F0CB}"/>
              </a:ext>
            </a:extLst>
          </p:cNvPr>
          <p:cNvSpPr/>
          <p:nvPr userDrawn="1"/>
        </p:nvSpPr>
        <p:spPr>
          <a:xfrm>
            <a:off x="-1" y="0"/>
            <a:ext cx="12192002" cy="6858000"/>
          </a:xfrm>
          <a:prstGeom prst="rect">
            <a:avLst/>
          </a:prstGeom>
          <a:gradFill flip="none" rotWithShape="1">
            <a:gsLst>
              <a:gs pos="0">
                <a:srgbClr val="FBD504"/>
              </a:gs>
              <a:gs pos="100000">
                <a:srgbClr val="F05023"/>
              </a:gs>
              <a:gs pos="47000">
                <a:srgbClr val="F68E29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86E52A5-4EFD-4CDC-84A0-69CD15B152A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72767" y="1971040"/>
            <a:ext cx="9043416" cy="2627326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20000"/>
              </a:lnSpc>
              <a:buFontTx/>
              <a:buNone/>
              <a:defRPr sz="3600" b="0" i="1">
                <a:solidFill>
                  <a:schemeClr val="bg1"/>
                </a:solidFill>
                <a:latin typeface="Georgia" panose="02040502050405020303" pitchFamily="18" charset="0"/>
                <a:ea typeface="Noto Serif" panose="02020600060500020200" pitchFamily="18" charset="0"/>
                <a:cs typeface="Noto Serif" panose="02020600060500020200" pitchFamily="18" charset="0"/>
              </a:defRPr>
            </a:lvl1pPr>
            <a:lvl2pPr marL="0" indent="0" algn="ctr">
              <a:lnSpc>
                <a:spcPct val="90000"/>
              </a:lnSpc>
              <a:spcBef>
                <a:spcPts val="3500"/>
              </a:spcBef>
              <a:spcAft>
                <a:spcPts val="0"/>
              </a:spcAft>
              <a:buFontTx/>
              <a:buNone/>
              <a:defRPr sz="1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2pPr>
            <a:lvl3pPr marL="576662" indent="0">
              <a:buFontTx/>
              <a:buNone/>
              <a:defRPr>
                <a:solidFill>
                  <a:schemeClr val="bg1"/>
                </a:solidFill>
              </a:defRPr>
            </a:lvl3pPr>
            <a:lvl4pPr marL="863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152525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goes here. 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9AC56A47-0786-C64D-9B11-6EA2A722C8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572767" y="4598366"/>
            <a:ext cx="9043416" cy="772160"/>
          </a:xfrm>
          <a:prstGeom prst="rect">
            <a:avLst/>
          </a:prstGeom>
        </p:spPr>
        <p:txBody>
          <a:bodyPr rIns="0" anchor="ctr">
            <a:normAutofit/>
          </a:bodyPr>
          <a:lstStyle>
            <a:lvl1pPr marL="0" indent="0" algn="ctr">
              <a:lnSpc>
                <a:spcPct val="120000"/>
              </a:lnSpc>
              <a:buFontTx/>
              <a:buNone/>
              <a:defRPr sz="1400" b="0" i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  <a:lvl2pPr marL="0" indent="0" algn="ctr">
              <a:lnSpc>
                <a:spcPct val="90000"/>
              </a:lnSpc>
              <a:spcBef>
                <a:spcPts val="3500"/>
              </a:spcBef>
              <a:spcAft>
                <a:spcPts val="0"/>
              </a:spcAft>
              <a:buFontTx/>
              <a:buNone/>
              <a:defRPr sz="1600"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2pPr>
            <a:lvl3pPr marL="576662" indent="0">
              <a:buFontTx/>
              <a:buNone/>
              <a:defRPr>
                <a:solidFill>
                  <a:schemeClr val="bg1"/>
                </a:solidFill>
              </a:defRPr>
            </a:lvl3pPr>
            <a:lvl4pPr marL="863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152525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Second level</a:t>
            </a:r>
          </a:p>
        </p:txBody>
      </p:sp>
      <p:sp>
        <p:nvSpPr>
          <p:cNvPr id="7" name="Slide Number Placeholder 7">
            <a:extLst>
              <a:ext uri="{FF2B5EF4-FFF2-40B4-BE49-F238E27FC236}">
                <a16:creationId xmlns:a16="http://schemas.microsoft.com/office/drawing/2014/main" id="{8F465DF8-9525-6E4D-8B2E-E5D4CBD2D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A picture containing text, plate, tableware, dishware&#10;&#10;Description automatically generated">
            <a:extLst>
              <a:ext uri="{FF2B5EF4-FFF2-40B4-BE49-F238E27FC236}">
                <a16:creationId xmlns:a16="http://schemas.microsoft.com/office/drawing/2014/main" id="{FA658B4D-7196-038B-8D74-9798D08F1C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20400" y="6165166"/>
            <a:ext cx="1055914" cy="49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63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set Photo Content Lef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E5DDFB5-623A-AD4C-8DAC-DE71973F9C52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1598386" y="754804"/>
            <a:ext cx="9033328" cy="5119792"/>
          </a:xfrm>
          <a:solidFill>
            <a:srgbClr val="B5B8AF">
              <a:alpha val="20000"/>
            </a:srgb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EFACB0-F151-EB49-9844-470727FF9B7E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598386" y="5962439"/>
            <a:ext cx="7770341" cy="308343"/>
          </a:xfrm>
        </p:spPr>
        <p:txBody>
          <a:bodyPr tIns="91440" bIns="91440" anchor="ctr" anchorCtr="0">
            <a:noAutofit/>
          </a:bodyPr>
          <a:lstStyle>
            <a:lvl1pPr marL="0" indent="0">
              <a:spcAft>
                <a:spcPts val="0"/>
              </a:spcAft>
              <a:buNone/>
              <a:defRPr sz="900" b="0" i="0">
                <a:solidFill>
                  <a:schemeClr val="tx1">
                    <a:lumMod val="50000"/>
                    <a:lumOff val="50000"/>
                  </a:schemeClr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defRPr>
            </a:lvl1pPr>
          </a:lstStyle>
          <a:p>
            <a:pPr lvl="0"/>
            <a:r>
              <a:rPr lang="en-US" dirty="0"/>
              <a:t>Source: Insert Source name here</a:t>
            </a:r>
          </a:p>
        </p:txBody>
      </p:sp>
      <p:sp>
        <p:nvSpPr>
          <p:cNvPr id="5" name="Slide Number Placeholder 7">
            <a:extLst>
              <a:ext uri="{FF2B5EF4-FFF2-40B4-BE49-F238E27FC236}">
                <a16:creationId xmlns:a16="http://schemas.microsoft.com/office/drawing/2014/main" id="{CFB397A5-BB4A-8E47-A30B-7B23F37386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60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3E66CE-43D1-E149-B2DF-BD0DBA623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565" y="659877"/>
            <a:ext cx="11083555" cy="736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CBF0A-FE30-E040-A863-B2B20BEC4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6565" y="1545996"/>
            <a:ext cx="11083555" cy="4630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7A3DA9B-EA3F-0D4D-B060-2B79EC4704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3512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448C-0736-1547-BEB1-CB30D0B29A8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948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1" r:id="rId2"/>
    <p:sldLayoutId id="2147483650" r:id="rId3"/>
    <p:sldLayoutId id="2147483668" r:id="rId4"/>
    <p:sldLayoutId id="2147483664" r:id="rId5"/>
    <p:sldLayoutId id="2147483663" r:id="rId6"/>
    <p:sldLayoutId id="2147483652" r:id="rId7"/>
    <p:sldLayoutId id="2147483665" r:id="rId8"/>
    <p:sldLayoutId id="2147483666" r:id="rId9"/>
    <p:sldLayoutId id="2147483670" r:id="rId10"/>
    <p:sldLayoutId id="2147483662" r:id="rId11"/>
    <p:sldLayoutId id="214748365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rgbClr val="F0502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000" kern="1200">
          <a:solidFill>
            <a:srgbClr val="5753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rgbClr val="5753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600" kern="1200">
          <a:solidFill>
            <a:srgbClr val="5753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kern="1200">
          <a:solidFill>
            <a:srgbClr val="5753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400" kern="1200">
          <a:solidFill>
            <a:srgbClr val="5753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DC232-5D0F-5F4C-B30F-2CE56449F5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6410" y="3153829"/>
            <a:ext cx="10799179" cy="1203766"/>
          </a:xfrm>
        </p:spPr>
        <p:txBody>
          <a:bodyPr>
            <a:normAutofit/>
          </a:bodyPr>
          <a:lstStyle/>
          <a:p>
            <a:r>
              <a:rPr lang="en-US" dirty="0"/>
              <a:t>Beginners Guide to</a:t>
            </a:r>
            <a:br>
              <a:rPr lang="en-US" dirty="0"/>
            </a:br>
            <a:r>
              <a:rPr lang="en-US" dirty="0"/>
              <a:t>System Administration for Polaris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8DC0BC-28E1-3A44-A8FD-C24C50E63B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043" y="4875759"/>
            <a:ext cx="5134649" cy="1203766"/>
          </a:xfrm>
        </p:spPr>
        <p:txBody>
          <a:bodyPr>
            <a:normAutofit/>
          </a:bodyPr>
          <a:lstStyle/>
          <a:p>
            <a:pPr algn="l"/>
            <a:r>
              <a:rPr lang="en-US" sz="1800" b="1" dirty="0"/>
              <a:t>Katie LeBlanc</a:t>
            </a:r>
          </a:p>
          <a:p>
            <a:pPr algn="l"/>
            <a:r>
              <a:rPr lang="en-US" sz="1800" dirty="0"/>
              <a:t>Head of Customer Care / System Administration</a:t>
            </a:r>
          </a:p>
          <a:p>
            <a:pPr algn="l"/>
            <a:r>
              <a:rPr lang="en-US" sz="1800" dirty="0"/>
              <a:t>Clinton – Macomb Public Library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E5EED5D-4F64-140D-7331-0BBC6F0AFFA8}"/>
              </a:ext>
            </a:extLst>
          </p:cNvPr>
          <p:cNvSpPr txBox="1">
            <a:spLocks/>
          </p:cNvSpPr>
          <p:nvPr/>
        </p:nvSpPr>
        <p:spPr>
          <a:xfrm>
            <a:off x="7508792" y="4875759"/>
            <a:ext cx="4529165" cy="12037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kern="1200">
                <a:solidFill>
                  <a:srgbClr val="5753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600" kern="1200">
                <a:solidFill>
                  <a:srgbClr val="5753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kern="1200">
                <a:solidFill>
                  <a:srgbClr val="5753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400" kern="1200">
                <a:solidFill>
                  <a:srgbClr val="575358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b="1" dirty="0"/>
              <a:t>Daniel Messer</a:t>
            </a:r>
          </a:p>
          <a:p>
            <a:pPr algn="r"/>
            <a:r>
              <a:rPr lang="en-US" sz="1800" dirty="0"/>
              <a:t>Integrated Library Systems Administrator</a:t>
            </a:r>
          </a:p>
          <a:p>
            <a:pPr algn="r"/>
            <a:r>
              <a:rPr lang="en-US" sz="1800" dirty="0"/>
              <a:t>Library Systems &amp; Services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863DE3B-BFBD-F962-0156-A10D1906A5DF}"/>
              </a:ext>
            </a:extLst>
          </p:cNvPr>
          <p:cNvSpPr/>
          <p:nvPr/>
        </p:nvSpPr>
        <p:spPr>
          <a:xfrm>
            <a:off x="6626" y="6345898"/>
            <a:ext cx="2570922" cy="50358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004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Permissions – Basic operations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5376003" y="2170324"/>
            <a:ext cx="59922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Access</a:t>
            </a:r>
            <a:r>
              <a:rPr lang="en-US" sz="2000" dirty="0">
                <a:solidFill>
                  <a:schemeClr val="bg1"/>
                </a:solidFill>
              </a:rPr>
              <a:t> – Are you allowed into a subsystem?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Allow</a:t>
            </a:r>
            <a:r>
              <a:rPr lang="en-US" sz="2000" dirty="0">
                <a:solidFill>
                  <a:schemeClr val="bg1"/>
                </a:solidFill>
              </a:rPr>
              <a:t> – Can you view something?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Create</a:t>
            </a:r>
            <a:r>
              <a:rPr lang="en-US" sz="2000" dirty="0">
                <a:solidFill>
                  <a:schemeClr val="bg1"/>
                </a:solidFill>
              </a:rPr>
              <a:t> – Can you make something new?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Delete</a:t>
            </a:r>
            <a:r>
              <a:rPr lang="en-US" sz="2000" dirty="0">
                <a:solidFill>
                  <a:schemeClr val="bg1"/>
                </a:solidFill>
              </a:rPr>
              <a:t> – Can you remove something?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Modify</a:t>
            </a:r>
            <a:r>
              <a:rPr lang="en-US" sz="2000" dirty="0">
                <a:solidFill>
                  <a:schemeClr val="bg1"/>
                </a:solidFill>
              </a:rPr>
              <a:t> – Can you change something?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4CB5CC2-18A0-2C05-E4B2-CF976F75A9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65" y="1901436"/>
            <a:ext cx="3735070" cy="439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5C5DCB8-24A9-92FE-73F6-7408876CF6E0}"/>
              </a:ext>
            </a:extLst>
          </p:cNvPr>
          <p:cNvSpPr txBox="1"/>
          <p:nvPr/>
        </p:nvSpPr>
        <p:spPr>
          <a:xfrm>
            <a:off x="5376004" y="4342519"/>
            <a:ext cx="599220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SUPER BONUS FUN FACTS!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 single library system will have over 860 separate permissions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Consortia can have tens of thousands</a:t>
            </a:r>
            <a:endParaRPr lang="en-US" sz="200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5922680-C765-4D99-5B0E-66AE603CFEEE}"/>
              </a:ext>
            </a:extLst>
          </p:cNvPr>
          <p:cNvCxnSpPr>
            <a:cxnSpLocks/>
          </p:cNvCxnSpPr>
          <p:nvPr/>
        </p:nvCxnSpPr>
        <p:spPr>
          <a:xfrm>
            <a:off x="5214730" y="4072029"/>
            <a:ext cx="6977270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72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" fill="hold">
                          <p:stCondLst>
                            <p:cond delay="indefinite"/>
                          </p:stCondLst>
                          <p:childTnLst>
                            <p:par>
                              <p:cTn id="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Permissions – </a:t>
            </a:r>
            <a:r>
              <a:rPr lang="en-US" dirty="0" err="1"/>
              <a:t>Subsytem</a:t>
            </a:r>
            <a:r>
              <a:rPr lang="en-US" dirty="0"/>
              <a:t> Percentages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1135307" y="2260063"/>
            <a:ext cx="51528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Acquisitions</a:t>
            </a:r>
            <a:r>
              <a:rPr lang="en-US" sz="2400" dirty="0">
                <a:solidFill>
                  <a:schemeClr val="bg1"/>
                </a:solidFill>
              </a:rPr>
              <a:t>			~10% 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Cataloguing</a:t>
            </a:r>
            <a:r>
              <a:rPr lang="en-US" sz="2400" dirty="0">
                <a:solidFill>
                  <a:schemeClr val="bg1"/>
                </a:solidFill>
              </a:rPr>
              <a:t>			~35%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Circulation</a:t>
            </a:r>
            <a:r>
              <a:rPr lang="en-US" sz="2400" dirty="0">
                <a:solidFill>
                  <a:schemeClr val="bg1"/>
                </a:solidFill>
              </a:rPr>
              <a:t>			~26%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Find Tool</a:t>
            </a:r>
            <a:r>
              <a:rPr lang="en-US" sz="2400" dirty="0">
                <a:solidFill>
                  <a:schemeClr val="bg1"/>
                </a:solidFill>
              </a:rPr>
              <a:t>			~0.3%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Leap</a:t>
            </a:r>
            <a:r>
              <a:rPr lang="en-US" sz="2400" dirty="0">
                <a:solidFill>
                  <a:schemeClr val="bg1"/>
                </a:solidFill>
              </a:rPr>
              <a:t>				~0.3%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Public Access Catalog</a:t>
            </a:r>
            <a:r>
              <a:rPr lang="en-US" sz="2400" dirty="0">
                <a:solidFill>
                  <a:schemeClr val="bg1"/>
                </a:solidFill>
              </a:rPr>
              <a:t>	  0%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Polaris Fusion</a:t>
            </a:r>
            <a:r>
              <a:rPr lang="en-US" sz="2400" dirty="0">
                <a:solidFill>
                  <a:schemeClr val="bg1"/>
                </a:solidFill>
              </a:rPr>
              <a:t>		~1%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Serials</a:t>
            </a:r>
            <a:r>
              <a:rPr lang="en-US" sz="2400" dirty="0">
                <a:solidFill>
                  <a:schemeClr val="bg1"/>
                </a:solidFill>
              </a:rPr>
              <a:t>			~8%</a:t>
            </a:r>
          </a:p>
          <a:p>
            <a:r>
              <a:rPr lang="en-US" sz="2400" b="1" dirty="0">
                <a:solidFill>
                  <a:schemeClr val="bg1"/>
                </a:solidFill>
              </a:rPr>
              <a:t>System Administration</a:t>
            </a:r>
            <a:r>
              <a:rPr lang="en-US" sz="2400" dirty="0">
                <a:solidFill>
                  <a:schemeClr val="bg1"/>
                </a:solidFill>
              </a:rPr>
              <a:t>	~18%	</a:t>
            </a:r>
          </a:p>
        </p:txBody>
      </p:sp>
      <p:pic>
        <p:nvPicPr>
          <p:cNvPr id="3" name="Picture 2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82C9523A-6E9F-3A3A-4880-B15FC5B76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3836" y="1821923"/>
            <a:ext cx="2968650" cy="429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20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Permissions Groups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4669233" y="2721114"/>
            <a:ext cx="56895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Never assign permissions individually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No seriously, never </a:t>
            </a:r>
            <a:r>
              <a:rPr lang="en-US" sz="2000" dirty="0" err="1">
                <a:solidFill>
                  <a:schemeClr val="bg1"/>
                </a:solidFill>
              </a:rPr>
              <a:t>freakin</a:t>
            </a:r>
            <a:r>
              <a:rPr lang="en-US" sz="2000" dirty="0">
                <a:solidFill>
                  <a:schemeClr val="bg1"/>
                </a:solidFill>
              </a:rPr>
              <a:t>’ do that – it’s </a:t>
            </a:r>
            <a:r>
              <a:rPr lang="en-US" sz="2000" i="1" dirty="0">
                <a:solidFill>
                  <a:schemeClr val="bg1"/>
                </a:solidFill>
              </a:rPr>
              <a:t>bad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83A010B2-E263-212D-FE75-BAE91A183C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65" y="2130302"/>
            <a:ext cx="3695200" cy="369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44F420C-4D5F-69AA-1A97-87BFBC2825E1}"/>
              </a:ext>
            </a:extLst>
          </p:cNvPr>
          <p:cNvSpPr txBox="1"/>
          <p:nvPr/>
        </p:nvSpPr>
        <p:spPr>
          <a:xfrm>
            <a:off x="4881267" y="3886510"/>
            <a:ext cx="5771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🥰 </a:t>
            </a:r>
            <a:r>
              <a:rPr lang="en-US" sz="2000" b="1" dirty="0">
                <a:solidFill>
                  <a:schemeClr val="bg1"/>
                </a:solidFill>
              </a:rPr>
              <a:t>Permissions Groups</a:t>
            </a:r>
            <a:r>
              <a:rPr lang="en-US" sz="2000" dirty="0">
                <a:solidFill>
                  <a:schemeClr val="bg1"/>
                </a:solidFill>
              </a:rPr>
              <a:t> 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Many ways to build these out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Levels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Stacking levels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By job title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Create new staff members by copying others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172A9FA-5283-9DB3-5DA6-33A909D174F7}"/>
              </a:ext>
            </a:extLst>
          </p:cNvPr>
          <p:cNvCxnSpPr>
            <a:cxnSpLocks/>
          </p:cNvCxnSpPr>
          <p:nvPr/>
        </p:nvCxnSpPr>
        <p:spPr>
          <a:xfrm>
            <a:off x="4505739" y="3672748"/>
            <a:ext cx="7686261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402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Collections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5651500" y="2335924"/>
            <a:ext cx="43312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Upper-Level Hierarchy</a:t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Collection Codes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Material Types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 most important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Shelf Locations</a:t>
            </a:r>
          </a:p>
        </p:txBody>
      </p:sp>
      <p:pic>
        <p:nvPicPr>
          <p:cNvPr id="3" name="Picture 2" descr="A stack of books with a book on top&#10;&#10;Description automatically generated with medium confidence">
            <a:extLst>
              <a:ext uri="{FF2B5EF4-FFF2-40B4-BE49-F238E27FC236}">
                <a16:creationId xmlns:a16="http://schemas.microsoft.com/office/drawing/2014/main" id="{2393CF1B-297E-6EE4-C114-6C2A206ED5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565" y="2176851"/>
            <a:ext cx="4486749" cy="46811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7F7AE6-270E-160F-D6F1-98A5C8F52A12}"/>
              </a:ext>
            </a:extLst>
          </p:cNvPr>
          <p:cNvSpPr txBox="1"/>
          <p:nvPr/>
        </p:nvSpPr>
        <p:spPr>
          <a:xfrm>
            <a:off x="5651500" y="4552601"/>
            <a:ext cx="47625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Lower-Level Hierarchy</a:t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Authority Records (aka </a:t>
            </a:r>
            <a:r>
              <a:rPr lang="en-US" sz="2000" dirty="0" err="1">
                <a:solidFill>
                  <a:schemeClr val="bg1"/>
                </a:solidFill>
              </a:rPr>
              <a:t>Auths</a:t>
            </a:r>
            <a:r>
              <a:rPr lang="en-US" sz="2000" dirty="0">
                <a:solidFill>
                  <a:schemeClr val="bg1"/>
                </a:solidFill>
              </a:rPr>
              <a:t>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Bibliographic Records (aka Bibs)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Item Records (aka Items)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Serials (Kind of a special case)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94CBA46-50C3-A719-4596-1DDE9F1F74EC}"/>
              </a:ext>
            </a:extLst>
          </p:cNvPr>
          <p:cNvCxnSpPr>
            <a:cxnSpLocks/>
          </p:cNvCxnSpPr>
          <p:nvPr/>
        </p:nvCxnSpPr>
        <p:spPr>
          <a:xfrm>
            <a:off x="5494959" y="4401676"/>
            <a:ext cx="6697041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59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Database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907537" y="2044173"/>
            <a:ext cx="691566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Everything is Microsoft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Windows Server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Internet Information Services (IIS)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C#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.NET &amp; ASP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All of it runs on </a:t>
            </a:r>
            <a:r>
              <a:rPr lang="en-US" sz="2000" b="1" dirty="0">
                <a:solidFill>
                  <a:schemeClr val="bg1"/>
                </a:solidFill>
              </a:rPr>
              <a:t>Microsoft SQL Server</a:t>
            </a:r>
            <a:endParaRPr lang="en-US" sz="2000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At least three databases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Polaris – What’s happening now?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bg1"/>
                </a:solidFill>
              </a:rPr>
              <a:t>PolarisTransactions</a:t>
            </a:r>
            <a:r>
              <a:rPr lang="en-US" sz="2000" dirty="0">
                <a:solidFill>
                  <a:schemeClr val="bg1"/>
                </a:solidFill>
              </a:rPr>
              <a:t> – What happened?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Results – Tracking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4,288 stored procedures operating on 1,525 tables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Maybe learn some T-SQL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At the very least, learn the structure</a:t>
            </a:r>
          </a:p>
        </p:txBody>
      </p:sp>
      <p:pic>
        <p:nvPicPr>
          <p:cNvPr id="3" name="Picture 2" descr="A picture containing automaton, toy, cartoon, robot&#10;&#10;Description automatically generated">
            <a:extLst>
              <a:ext uri="{FF2B5EF4-FFF2-40B4-BE49-F238E27FC236}">
                <a16:creationId xmlns:a16="http://schemas.microsoft.com/office/drawing/2014/main" id="{B34702D3-3161-0BEF-5BE5-9C17B6A630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6372" y="1702903"/>
            <a:ext cx="2612527" cy="497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29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Documentation – Polaris &amp; Yours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516565" y="2413337"/>
            <a:ext cx="1041590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Polaris documentation is, quite frankly, amazing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Online documentation (Leap &amp; Staff Client)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Downloadable PDFs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251C10-C3A7-4826-3287-9B1A544D5FA2}"/>
              </a:ext>
            </a:extLst>
          </p:cNvPr>
          <p:cNvSpPr txBox="1"/>
          <p:nvPr/>
        </p:nvSpPr>
        <p:spPr>
          <a:xfrm>
            <a:off x="516565" y="3841539"/>
            <a:ext cx="104159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But your own documentation is just as important!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Write down what you discover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Your own tips, tricks, tactics and tracking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Document changes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Especially document </a:t>
            </a:r>
            <a:r>
              <a:rPr lang="en-US" sz="2000" i="1" dirty="0">
                <a:solidFill>
                  <a:schemeClr val="bg1"/>
                </a:solidFill>
              </a:rPr>
              <a:t>how</a:t>
            </a:r>
            <a:r>
              <a:rPr lang="en-US" sz="2000" dirty="0">
                <a:solidFill>
                  <a:schemeClr val="bg1"/>
                </a:solidFill>
              </a:rPr>
              <a:t> you made the change</a:t>
            </a:r>
          </a:p>
        </p:txBody>
      </p:sp>
      <p:pic>
        <p:nvPicPr>
          <p:cNvPr id="5" name="Picture 4" descr="A black and white image of a person&#10;&#10;Description automatically generated with low confidence">
            <a:extLst>
              <a:ext uri="{FF2B5EF4-FFF2-40B4-BE49-F238E27FC236}">
                <a16:creationId xmlns:a16="http://schemas.microsoft.com/office/drawing/2014/main" id="{F9ED52B9-A265-0469-2524-F84A3736BC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4050" y="1756640"/>
            <a:ext cx="2263775" cy="452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0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6911159" y="3429000"/>
            <a:ext cx="3942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You are not alone!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Join us on Discord!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Join us on the IUG Forums!</a:t>
            </a:r>
          </a:p>
        </p:txBody>
      </p:sp>
      <p:pic>
        <p:nvPicPr>
          <p:cNvPr id="4098" name="Picture 2" descr="Discord Logo Png - Free Transparent PNG Logos">
            <a:extLst>
              <a:ext uri="{FF2B5EF4-FFF2-40B4-BE49-F238E27FC236}">
                <a16:creationId xmlns:a16="http://schemas.microsoft.com/office/drawing/2014/main" id="{9BE96621-0E36-0284-0462-7004B85BC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78" y="3429000"/>
            <a:ext cx="3259504" cy="3259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A group of hands in a circle&#10;&#10;Description automatically generated with low confidence">
            <a:extLst>
              <a:ext uri="{FF2B5EF4-FFF2-40B4-BE49-F238E27FC236}">
                <a16:creationId xmlns:a16="http://schemas.microsoft.com/office/drawing/2014/main" id="{FDDAA013-657E-980D-294D-B67FD2DD1E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565" y="1646052"/>
            <a:ext cx="3318058" cy="325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65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E4F0737-FD5B-614C-BB8F-D7B4016604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3C0485-4C36-B94F-BBEF-E899653BFD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Questions?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9EF77E-BBCB-BA88-8BC6-5A01ED9EF06B}"/>
              </a:ext>
            </a:extLst>
          </p:cNvPr>
          <p:cNvSpPr txBox="1"/>
          <p:nvPr/>
        </p:nvSpPr>
        <p:spPr>
          <a:xfrm>
            <a:off x="3246502" y="6159500"/>
            <a:ext cx="56989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chemeClr val="bg1"/>
                </a:solidFill>
              </a:rPr>
              <a:t>cyberpunklibrarian.com</a:t>
            </a:r>
            <a:r>
              <a:rPr lang="en-US" sz="2800" b="1" dirty="0">
                <a:solidFill>
                  <a:schemeClr val="bg1"/>
                </a:solidFill>
              </a:rPr>
              <a:t>/iug2023</a:t>
            </a:r>
          </a:p>
        </p:txBody>
      </p:sp>
    </p:spTree>
    <p:extLst>
      <p:ext uri="{BB962C8B-B14F-4D97-AF65-F5344CB8AC3E}">
        <p14:creationId xmlns:p14="http://schemas.microsoft.com/office/powerpoint/2010/main" val="335098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695F05-24F9-E740-9E1B-D63ADCC926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565" y="2622454"/>
            <a:ext cx="11083555" cy="19185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bg1"/>
                </a:solidFill>
              </a:rPr>
              <a:t>Slide deck, outlines, documents, links, and further information are available at:</a:t>
            </a:r>
          </a:p>
          <a:p>
            <a:pPr marL="0" indent="0" algn="ctr">
              <a:buNone/>
            </a:pPr>
            <a:endParaRPr lang="en-US" sz="40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4000" b="1" dirty="0" err="1">
                <a:solidFill>
                  <a:schemeClr val="bg1"/>
                </a:solidFill>
              </a:rPr>
              <a:t>cyberpunklibrarian.com</a:t>
            </a:r>
            <a:r>
              <a:rPr lang="en-US" sz="4000" b="1" dirty="0">
                <a:solidFill>
                  <a:schemeClr val="bg1"/>
                </a:solidFill>
              </a:rPr>
              <a:t>/iug2023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 for this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92659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6D3CC-FE89-674D-8E67-6D80743F6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🎉 Congratulations on your (possibly surprising) promotion! 🎉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16D212-A4DA-3840-884C-2D436F320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6565" y="2125691"/>
            <a:ext cx="6295052" cy="3165152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Overview of Polaris SA </a:t>
            </a:r>
            <a:r>
              <a:rPr lang="en-US" dirty="0" err="1">
                <a:solidFill>
                  <a:schemeClr val="bg1"/>
                </a:solidFill>
              </a:rPr>
              <a:t>Workform</a:t>
            </a:r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Breaking down the structure of SA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Locational Levels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Operational Levels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Permissions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Collections</a:t>
            </a:r>
          </a:p>
          <a:p>
            <a:pPr lvl="1"/>
            <a:r>
              <a:rPr lang="en-US" dirty="0">
                <a:solidFill>
                  <a:schemeClr val="bg1"/>
                </a:solidFill>
              </a:rPr>
              <a:t>Database</a:t>
            </a:r>
          </a:p>
          <a:p>
            <a:r>
              <a:rPr lang="en-US" dirty="0">
                <a:solidFill>
                  <a:schemeClr val="bg1"/>
                </a:solidFill>
              </a:rPr>
              <a:t>Documentation and the importance thereof</a:t>
            </a:r>
          </a:p>
          <a:p>
            <a:r>
              <a:rPr lang="en-US" dirty="0">
                <a:solidFill>
                  <a:schemeClr val="bg1"/>
                </a:solidFill>
              </a:rPr>
              <a:t>Where to go for help</a:t>
            </a:r>
          </a:p>
        </p:txBody>
      </p:sp>
      <p:pic>
        <p:nvPicPr>
          <p:cNvPr id="5" name="Picture 4" descr="A yellow emoji with a red and white striped hat&#10;&#10;Description automatically generated with medium confidence">
            <a:extLst>
              <a:ext uri="{FF2B5EF4-FFF2-40B4-BE49-F238E27FC236}">
                <a16:creationId xmlns:a16="http://schemas.microsoft.com/office/drawing/2014/main" id="{5B1EE747-32E5-B29E-DCBF-5E9E407376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407" y="1392784"/>
            <a:ext cx="2821437" cy="463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54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A821933-CB44-337E-7457-50ED234EE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048" y="443484"/>
            <a:ext cx="9495903" cy="597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AE0435B5-E9CD-0700-92E3-CFC36A1041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048" y="443484"/>
            <a:ext cx="9495903" cy="597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F8B94FA-B88D-3742-2CB9-0BAD197A8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048" y="443484"/>
            <a:ext cx="9495903" cy="597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7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D742455A-5BA2-171C-A284-87567599FD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8048" y="443484"/>
            <a:ext cx="9495903" cy="597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46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Locational Levels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6149009" y="1606225"/>
            <a:ext cx="45896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Profiles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Policy Tables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Database Tables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6AF0E3E-D754-0E9F-4DCB-E9443E64D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565" y="1764373"/>
            <a:ext cx="4589630" cy="456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F074936-43C7-CF00-36FE-3019A5672A69}"/>
              </a:ext>
            </a:extLst>
          </p:cNvPr>
          <p:cNvSpPr txBox="1"/>
          <p:nvPr/>
        </p:nvSpPr>
        <p:spPr>
          <a:xfrm>
            <a:off x="6157824" y="3363637"/>
            <a:ext cx="6096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Library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Profiles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Policy Tables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Database Tables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165098-532C-AD17-E535-DE9D5D35BF53}"/>
              </a:ext>
            </a:extLst>
          </p:cNvPr>
          <p:cNvSpPr txBox="1"/>
          <p:nvPr/>
        </p:nvSpPr>
        <p:spPr>
          <a:xfrm>
            <a:off x="6149009" y="5061713"/>
            <a:ext cx="625171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Branch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Parameters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Profiles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Policy Tables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Database Tables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3F58F61-7FF1-AAEC-7933-953FC469F7A3}"/>
              </a:ext>
            </a:extLst>
          </p:cNvPr>
          <p:cNvCxnSpPr>
            <a:cxnSpLocks/>
          </p:cNvCxnSpPr>
          <p:nvPr/>
        </p:nvCxnSpPr>
        <p:spPr>
          <a:xfrm>
            <a:off x="5996609" y="3296776"/>
            <a:ext cx="6195391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C616DE9-A2DF-5133-A95E-6574923E2A94}"/>
              </a:ext>
            </a:extLst>
          </p:cNvPr>
          <p:cNvCxnSpPr>
            <a:cxnSpLocks/>
          </p:cNvCxnSpPr>
          <p:nvPr/>
        </p:nvCxnSpPr>
        <p:spPr>
          <a:xfrm>
            <a:off x="5996609" y="4994853"/>
            <a:ext cx="6195391" cy="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81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AD5903CD-5E0A-5341-B682-9E09616B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Operational Levels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55806-AE22-D234-C4F8-1AAFC768FA13}"/>
              </a:ext>
            </a:extLst>
          </p:cNvPr>
          <p:cNvSpPr txBox="1"/>
          <p:nvPr/>
        </p:nvSpPr>
        <p:spPr>
          <a:xfrm>
            <a:off x="516565" y="1868306"/>
            <a:ext cx="104159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Server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Overarching infrastructure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Can be one or multiple servers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Smaller Library – Single server set up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Consortium – Multiple servers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Workstations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Must be registered in the 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Assigned permissions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Administrator permissions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Staff Member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Unique accounts that operate within the system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Assigned Various permissions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</a:rPr>
              <a:t>Patrons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The lowest, yet most important level of library operations</a:t>
            </a:r>
          </a:p>
        </p:txBody>
      </p:sp>
      <p:pic>
        <p:nvPicPr>
          <p:cNvPr id="4" name="Picture 3" descr="A picture containing graphics, colorfulness, art, creativity&#10;&#10;Description automatically generated">
            <a:extLst>
              <a:ext uri="{FF2B5EF4-FFF2-40B4-BE49-F238E27FC236}">
                <a16:creationId xmlns:a16="http://schemas.microsoft.com/office/drawing/2014/main" id="{5BBD12B3-8A71-6058-9F45-F40464C76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5139" y="1868306"/>
            <a:ext cx="3969025" cy="396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6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BB632626C47242ACF3B077C9BAEC55" ma:contentTypeVersion="22" ma:contentTypeDescription="Create a new document." ma:contentTypeScope="" ma:versionID="c8f74275c4c5ae93311d7d1c85fee7a9">
  <xsd:schema xmlns:xsd="http://www.w3.org/2001/XMLSchema" xmlns:xs="http://www.w3.org/2001/XMLSchema" xmlns:p="http://schemas.microsoft.com/office/2006/metadata/properties" xmlns:ns2="1ee16b87-d06b-4acc-bab3-ebea1d9e5ffa" xmlns:ns3="15b4db40-66c5-4774-a7a4-592c47258125" xmlns:ns4="a82fdb6e-c179-430d-8182-68f5a58a7fb4" targetNamespace="http://schemas.microsoft.com/office/2006/metadata/properties" ma:root="true" ma:fieldsID="67303df0d8e8b74d072de3270bc8af29" ns2:_="" ns3:_="" ns4:_="">
    <xsd:import namespace="1ee16b87-d06b-4acc-bab3-ebea1d9e5ffa"/>
    <xsd:import namespace="15b4db40-66c5-4774-a7a4-592c47258125"/>
    <xsd:import namespace="a82fdb6e-c179-430d-8182-68f5a58a7fb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4:Imag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e16b87-d06b-4acc-bab3-ebea1d9e5f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b4db40-66c5-4774-a7a4-592c4725812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2fdb6e-c179-430d-8182-68f5a58a7fb4" elementFormDefault="qualified">
    <xsd:import namespace="http://schemas.microsoft.com/office/2006/documentManagement/types"/>
    <xsd:import namespace="http://schemas.microsoft.com/office/infopath/2007/PartnerControls"/>
    <xsd:element name="Image" ma:index="21" nillable="true" ma:displayName="Image" ma:format="Thumbnail" ma:internalName="Imag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5b4db40-66c5-4774-a7a4-592c47258125">
      <UserInfo>
        <DisplayName>Tom  Jacobson</DisplayName>
        <AccountId>18</AccountId>
        <AccountType/>
      </UserInfo>
      <UserInfo>
        <DisplayName>Stephanie Smith</DisplayName>
        <AccountId>58</AccountId>
        <AccountType/>
      </UserInfo>
      <UserInfo>
        <DisplayName>Ellen Wallace</DisplayName>
        <AccountId>39</AccountId>
        <AccountType/>
      </UserInfo>
    </SharedWithUsers>
    <MediaLengthInSeconds xmlns="1ee16b87-d06b-4acc-bab3-ebea1d9e5ffa" xsi:nil="true"/>
    <Image xmlns="a82fdb6e-c179-430d-8182-68f5a58a7fb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BF1133D-B442-4AEA-9C40-CBADD23E963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e16b87-d06b-4acc-bab3-ebea1d9e5ffa"/>
    <ds:schemaRef ds:uri="15b4db40-66c5-4774-a7a4-592c47258125"/>
    <ds:schemaRef ds:uri="a82fdb6e-c179-430d-8182-68f5a58a7f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88F9655-2023-4CDE-8CF6-16CB6DC1D549}">
  <ds:schemaRefs>
    <ds:schemaRef ds:uri="http://schemas.microsoft.com/office/2006/metadata/properties"/>
    <ds:schemaRef ds:uri="http://schemas.microsoft.com/office/infopath/2007/PartnerControls"/>
    <ds:schemaRef ds:uri="15b4db40-66c5-4774-a7a4-592c47258125"/>
    <ds:schemaRef ds:uri="1ee16b87-d06b-4acc-bab3-ebea1d9e5ffa"/>
    <ds:schemaRef ds:uri="a82fdb6e-c179-430d-8182-68f5a58a7fb4"/>
  </ds:schemaRefs>
</ds:datastoreItem>
</file>

<file path=customXml/itemProps3.xml><?xml version="1.0" encoding="utf-8"?>
<ds:datastoreItem xmlns:ds="http://schemas.openxmlformats.org/officeDocument/2006/customXml" ds:itemID="{36A7E153-2A2C-4AC4-9EDE-4335049703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1010</TotalTime>
  <Words>546</Words>
  <Application>Microsoft Macintosh PowerPoint</Application>
  <PresentationFormat>Widescreen</PresentationFormat>
  <Paragraphs>133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Georgia</vt:lpstr>
      <vt:lpstr>Roboto</vt:lpstr>
      <vt:lpstr>Roboto Medium</vt:lpstr>
      <vt:lpstr>Segoe UI Historic</vt:lpstr>
      <vt:lpstr>Wingdings</vt:lpstr>
      <vt:lpstr>Office Theme</vt:lpstr>
      <vt:lpstr>Beginners Guide to System Administration for Polaris</vt:lpstr>
      <vt:lpstr>Resources for this presentation</vt:lpstr>
      <vt:lpstr>🎉 Congratulations on your (possibly surprising) promotion! 🎉</vt:lpstr>
      <vt:lpstr>PowerPoint Presentation</vt:lpstr>
      <vt:lpstr>PowerPoint Presentation</vt:lpstr>
      <vt:lpstr>PowerPoint Presentation</vt:lpstr>
      <vt:lpstr>PowerPoint Presentation</vt:lpstr>
      <vt:lpstr>Locational Levels</vt:lpstr>
      <vt:lpstr>Operational Levels</vt:lpstr>
      <vt:lpstr>Permissions – Basic operations</vt:lpstr>
      <vt:lpstr>Permissions – Subsytem Percentages</vt:lpstr>
      <vt:lpstr>Permissions Groups</vt:lpstr>
      <vt:lpstr>Collections</vt:lpstr>
      <vt:lpstr>The Database</vt:lpstr>
      <vt:lpstr>Documentation – Polaris &amp; Yours</vt:lpstr>
      <vt:lpstr>Connect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the title of a really interesting presentation</dc:title>
  <dc:subject/>
  <dc:creator>Kristine Menkins</dc:creator>
  <cp:keywords/>
  <dc:description/>
  <cp:lastModifiedBy>Daniel Messer</cp:lastModifiedBy>
  <cp:revision>107</cp:revision>
  <dcterms:created xsi:type="dcterms:W3CDTF">2019-12-02T15:33:25Z</dcterms:created>
  <dcterms:modified xsi:type="dcterms:W3CDTF">2023-04-29T13:01:23Z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0x010100F2BB632626C47242ACF3B077C9BAEC55</vt:lpwstr>
  </property>
  <property fmtid="{D5CDD505-2E9C-101B-9397-08002B2CF9AE}" pid="3" name="GUID">
    <vt:lpwstr>2d7a31a0-7a97-4f76-b0fc-f8b4c67b2840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</Properties>
</file>