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6" name="Shape 17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SQL executes backwards - the first thing you write is often the last thing it does</a:t>
            </a:r>
          </a:p>
          <a:p>
            <a:pPr/>
          </a:p>
          <a:p>
            <a:pPr/>
            <a:r>
              <a:t>Documenting your changes allows you to track down the methods you used, seek out reasons for something that’s happening, and lets others know what’s going on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7" name="Shape 18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Notice the first four lines at the top are commented out but that text defines and described what the query does. It also helps you find this query later on.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95" name="Shape 19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encourage you to take an hour and learn basic git. Remember what I said about documenting your changes? That’s exactly what git does.</a:t>
            </a:r>
          </a:p>
          <a:p>
            <a:pPr/>
          </a:p>
          <a:p>
            <a:pPr/>
            <a:r>
              <a:t>Not only does it export to CSV and Excel, ADS does a </a:t>
            </a:r>
            <a:r>
              <a:rPr i="1"/>
              <a:t>better</a:t>
            </a:r>
            <a:r>
              <a:t> job that SSMS</a:t>
            </a:r>
          </a:p>
          <a:p>
            <a:pPr/>
          </a:p>
          <a:p>
            <a:pPr/>
            <a:r>
              <a:t>Extensions that help with prettying the format of your query, admin pack allows for more SSMS-like functionality, and more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06" name="Shape 20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Comment out entire lines of code with /* */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15" name="Shape 21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In Linux, a normal user can do almost anything they want… except change the system. That requires elevated permissions.</a:t>
            </a:r>
          </a:p>
          <a:p>
            <a:pPr/>
          </a:p>
          <a:p>
            <a:pPr/>
            <a:r>
              <a:t>But if you can do what you need most of the time without the elevated permissions, that’s safer!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Shape 23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40" name="Shape 24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ItemCheckouts table doesn’t have a primary key, but these three clauses will make sure you can only target a single row.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Shape 25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57" name="Shape 25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There will be instructions on the website that shows how this is done.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73" name="Shape 27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There will be a Discord invite link on the website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Low angle black and white photo of a futuristic apartment building under a cloudy sky"/>
          <p:cNvSpPr/>
          <p:nvPr>
            <p:ph type="pic" idx="21"/>
          </p:nvPr>
        </p:nvSpPr>
        <p:spPr>
          <a:xfrm>
            <a:off x="-120802" y="1270000"/>
            <a:ext cx="16840201" cy="11226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Black and white photo of the outside of a modern office building "/>
          <p:cNvSpPr/>
          <p:nvPr>
            <p:ph type="pic" sz="quarter" idx="22"/>
          </p:nvPr>
        </p:nvSpPr>
        <p:spPr>
          <a:xfrm>
            <a:off x="15443200" y="1270000"/>
            <a:ext cx="81026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Black and white photo of lattice-like, modern architecture on a building"/>
          <p:cNvSpPr/>
          <p:nvPr>
            <p:ph type="pic" sz="half" idx="23"/>
          </p:nvPr>
        </p:nvSpPr>
        <p:spPr>
          <a:xfrm>
            <a:off x="15811500" y="4876800"/>
            <a:ext cx="7366000" cy="982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Low angle black and white photo of a modern buildin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lack and white photo of light and shadows on a buildin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Black and white photo of shadows cast on a concrete structure"/>
          <p:cNvSpPr/>
          <p:nvPr>
            <p:ph type="pic" idx="21"/>
          </p:nvPr>
        </p:nvSpPr>
        <p:spPr>
          <a:xfrm>
            <a:off x="9270652" y="1263650"/>
            <a:ext cx="16757661" cy="1118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1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Close-up black and white photo of intricate building architecture"/>
          <p:cNvSpPr/>
          <p:nvPr>
            <p:ph type="pic" idx="22"/>
          </p:nvPr>
        </p:nvSpPr>
        <p:spPr>
          <a:xfrm>
            <a:off x="12192000" y="-1341967"/>
            <a:ext cx="10922000" cy="163999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5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7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8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19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20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2.tif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Relationship Id="rId3" Type="http://schemas.openxmlformats.org/officeDocument/2006/relationships/image" Target="../media/image4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3" Type="http://schemas.openxmlformats.org/officeDocument/2006/relationships/image" Target="../media/image9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Eschew SSMS. Embrace ADS.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Eschew SSMS. Embrace ADS.</a:t>
            </a:r>
          </a:p>
        </p:txBody>
      </p:sp>
      <p:sp>
        <p:nvSpPr>
          <p:cNvPr id="190" name="Did I mention that Azure Data Studio freakin’ rocks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Did I mention that Azure Data Studio freakin’ rocks?</a:t>
            </a:r>
          </a:p>
        </p:txBody>
      </p:sp>
      <p:sp>
        <p:nvSpPr>
          <p:cNvPr id="191" name="Faster…"/>
          <p:cNvSpPr txBox="1"/>
          <p:nvPr>
            <p:ph type="body" sz="half" idx="1"/>
          </p:nvPr>
        </p:nvSpPr>
        <p:spPr>
          <a:xfrm>
            <a:off x="1206500" y="4248504"/>
            <a:ext cx="21971000" cy="3450089"/>
          </a:xfrm>
          <a:prstGeom prst="rect">
            <a:avLst/>
          </a:prstGeom>
        </p:spPr>
        <p:txBody>
          <a:bodyPr/>
          <a:lstStyle/>
          <a:p>
            <a:pPr/>
            <a:r>
              <a:t>Faster</a:t>
            </a:r>
          </a:p>
          <a:p>
            <a:pPr/>
            <a:r>
              <a:t>Cross platform (Windows, macOS, Linux)</a:t>
            </a:r>
          </a:p>
          <a:p>
            <a:pPr/>
            <a:r>
              <a:t>Themes!</a:t>
            </a:r>
          </a:p>
        </p:txBody>
      </p:sp>
      <p:sp>
        <p:nvSpPr>
          <p:cNvPr id="192" name="Git integration…"/>
          <p:cNvSpPr txBox="1"/>
          <p:nvPr/>
        </p:nvSpPr>
        <p:spPr>
          <a:xfrm>
            <a:off x="1182758" y="7865100"/>
            <a:ext cx="15740787" cy="3257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Git integration</a:t>
            </a:r>
          </a:p>
          <a:p>
            <a: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Easy export to CSV, Excel, JSON, Markdown, and XML</a:t>
            </a:r>
          </a:p>
          <a:p>
            <a: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Helpful extensions</a:t>
            </a:r>
          </a:p>
        </p:txBody>
      </p:sp>
      <p:pic>
        <p:nvPicPr>
          <p:cNvPr id="193" name="Devil Sign.png" descr="Devil Sig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948189" y="4971716"/>
            <a:ext cx="7241737" cy="9044634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38100" dist="153267" dir="5400000">
              <a:srgbClr val="A9A9A9">
                <a:alpha val="5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9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47155" y="2686936"/>
            <a:ext cx="9240876" cy="7744047"/>
          </a:xfrm>
          <a:prstGeom prst="rect">
            <a:avLst/>
          </a:prstGeom>
          <a:ln w="12700">
            <a:miter lim="400000"/>
          </a:ln>
        </p:spPr>
      </p:pic>
      <p:sp>
        <p:nvSpPr>
          <p:cNvPr id="198" name="Disconnect and Comment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Disconnect and Comment</a:t>
            </a:r>
          </a:p>
        </p:txBody>
      </p:sp>
      <p:sp>
        <p:nvSpPr>
          <p:cNvPr id="199" name="no carrier"/>
          <p:cNvSpPr txBox="1"/>
          <p:nvPr/>
        </p:nvSpPr>
        <p:spPr>
          <a:xfrm>
            <a:off x="9391203" y="5674454"/>
            <a:ext cx="5601594" cy="11430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chemeClr val="accent3">
                <a:hueOff val="-385756"/>
                <a:satOff val="-32155"/>
                <a:lumOff val="17967"/>
                <a:alpha val="50000"/>
              </a:scheme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7200">
                <a:solidFill>
                  <a:schemeClr val="accent3">
                    <a:hueOff val="-385756"/>
                    <a:satOff val="-32155"/>
                    <a:lumOff val="17967"/>
                  </a:schemeClr>
                </a:solidFill>
                <a:latin typeface="Courier New"/>
                <a:ea typeface="Courier New"/>
                <a:cs typeface="Courier New"/>
                <a:sym typeface="Courier New"/>
              </a:defRPr>
            </a:lvl1pPr>
          </a:lstStyle>
          <a:p>
            <a:pPr/>
            <a:r>
              <a:t>no carrier</a:t>
            </a:r>
          </a:p>
        </p:txBody>
      </p:sp>
      <p:sp>
        <p:nvSpPr>
          <p:cNvPr id="200" name="If you understand this, you might be as old as I am…"/>
          <p:cNvSpPr txBox="1"/>
          <p:nvPr/>
        </p:nvSpPr>
        <p:spPr>
          <a:xfrm>
            <a:off x="4844325" y="10911267"/>
            <a:ext cx="14695349" cy="79585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4600">
                <a:solidFill>
                  <a:srgbClr val="000000"/>
                </a:solidFill>
              </a:defRPr>
            </a:lvl1pPr>
          </a:lstStyle>
          <a:p>
            <a:pPr/>
            <a:r>
              <a:t>If you understand this, you might be as old as I am…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0" grpId="2"/>
      <p:bldP build="whole" bldLvl="1" animBg="1" rev="0" advAuto="0" spid="19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Disconnect and Com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Disconnect and Comment</a:t>
            </a:r>
          </a:p>
        </p:txBody>
      </p:sp>
      <p:sp>
        <p:nvSpPr>
          <p:cNvPr id="203" name="It’s better than Like and Subscribe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It’s better than Like and Subscribe.</a:t>
            </a:r>
          </a:p>
        </p:txBody>
      </p:sp>
      <p:sp>
        <p:nvSpPr>
          <p:cNvPr id="204" name="Could this be a potentially dangerous query?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Could this be a potentially dangerous query?</a:t>
            </a:r>
          </a:p>
          <a:p>
            <a:pPr/>
            <a:r>
              <a:t>Fraught with the possibilities of data loss?</a:t>
            </a:r>
          </a:p>
          <a:p>
            <a:pPr lvl="1"/>
            <a:r>
              <a:t>Then why are you connected to the database server?</a:t>
            </a:r>
          </a:p>
          <a:p>
            <a:pPr/>
            <a:r>
              <a:t>Can’t execute a query if the operator is commented out</a:t>
            </a:r>
          </a:p>
          <a:p>
            <a:pPr lvl="1"/>
            <a:r>
              <a:t>--UPDATE or --DELETE  can save you from a lot of fear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We are here to read, never to write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 defTabSz="2145738">
              <a:defRPr spc="-149" sz="7480">
                <a:solidFill>
                  <a:srgbClr val="000000"/>
                </a:solidFill>
              </a:defRPr>
            </a:lvl1pPr>
          </a:lstStyle>
          <a:p>
            <a:pPr/>
            <a:r>
              <a:t>We are here to read, never to write</a:t>
            </a:r>
          </a:p>
        </p:txBody>
      </p:sp>
      <p:pic>
        <p:nvPicPr>
          <p:cNvPr id="209" name="Don't Write.png" descr="Don't Writ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31392" y="2894134"/>
            <a:ext cx="9521215" cy="9521215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We are here to read, never to writ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We are here to read, never to write</a:t>
            </a:r>
          </a:p>
        </p:txBody>
      </p:sp>
      <p:sp>
        <p:nvSpPr>
          <p:cNvPr id="212" name="RO RO RO your boat…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RO RO RO your boat…</a:t>
            </a:r>
          </a:p>
        </p:txBody>
      </p:sp>
      <p:sp>
        <p:nvSpPr>
          <p:cNvPr id="213" name="Create a read-only user for yourself and othe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Create a read-only user for yourself and others</a:t>
            </a:r>
          </a:p>
          <a:p>
            <a:pPr lvl="1"/>
            <a:r>
              <a:t>Can’t DELETE, INSERT, or UPDATE anything</a:t>
            </a:r>
          </a:p>
          <a:p>
            <a:pPr lvl="1"/>
            <a:r>
              <a:t>Most of your queries are probably SELECT based anyway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1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Use your testing/training server(s)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 defTabSz="2170121">
              <a:defRPr spc="-151" sz="7565">
                <a:solidFill>
                  <a:srgbClr val="000000"/>
                </a:solidFill>
              </a:defRPr>
            </a:lvl1pPr>
          </a:lstStyle>
          <a:p>
            <a:pPr/>
            <a:r>
              <a:t>Use your testing/training server(s)</a:t>
            </a:r>
          </a:p>
        </p:txBody>
      </p:sp>
      <p:pic>
        <p:nvPicPr>
          <p:cNvPr id="218" name="Testing Server.png" descr="Testing Server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436627" y="4160426"/>
            <a:ext cx="9258301" cy="6827997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  <p:pic>
        <p:nvPicPr>
          <p:cNvPr id="219" name="Training Server.png" descr="Training Server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2690292" y="4160876"/>
            <a:ext cx="9257081" cy="6827098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Use your testing/training server(s)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Use your testing/training server(s)</a:t>
            </a:r>
          </a:p>
        </p:txBody>
      </p:sp>
      <p:sp>
        <p:nvSpPr>
          <p:cNvPr id="222" name="Data isn’t real. Or at least, that data isn’t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Data isn’t real. Or at least, </a:t>
            </a:r>
            <a:r>
              <a:rPr i="1"/>
              <a:t>that</a:t>
            </a:r>
            <a:r>
              <a:t> data isn’t. </a:t>
            </a:r>
          </a:p>
        </p:txBody>
      </p:sp>
      <p:sp>
        <p:nvSpPr>
          <p:cNvPr id="223" name="For a risky query, there’s no reason to act upon live data at the outse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 a risky query, there’s no reason to act upon live data at the outset</a:t>
            </a:r>
          </a:p>
          <a:p>
            <a:pPr/>
            <a:r>
              <a:t>It’s like Diet Polaris: Close to the real thing but completely different</a:t>
            </a:r>
          </a:p>
          <a:p>
            <a:pPr lvl="1"/>
            <a:r>
              <a:t>Without the weird aftertaste</a:t>
            </a:r>
          </a:p>
          <a:p>
            <a:pPr/>
            <a:r>
              <a:t>Contact your Site Manager to set up regular syncing from your production server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23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Always start with SELECT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Always start with SELECT</a:t>
            </a:r>
          </a:p>
        </p:txBody>
      </p:sp>
      <p:pic>
        <p:nvPicPr>
          <p:cNvPr id="226" name="SELECT Shield.png" descr="SELECT Shiel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445090" y="2746254"/>
            <a:ext cx="5493820" cy="1000771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Always start with SELEC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Always start with SELECT</a:t>
            </a:r>
          </a:p>
        </p:txBody>
      </p:sp>
      <p:sp>
        <p:nvSpPr>
          <p:cNvPr id="229" name="SELECT yourself before you wreck yourself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SELECT yourself before you wreck yourself.</a:t>
            </a:r>
          </a:p>
        </p:txBody>
      </p:sp>
      <p:sp>
        <p:nvSpPr>
          <p:cNvPr id="230" name="Before running an UPDATE or DELETE, write the query as a SELEC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Before running an UPDATE or DELETE, write the query as a SELECT</a:t>
            </a:r>
          </a:p>
          <a:p>
            <a:pPr lvl="1"/>
            <a:r>
              <a:t>With all of the clauses (WHERE, AND, OR, NOT, etc) you’ll use in your UPDATE or DELETE</a:t>
            </a:r>
          </a:p>
          <a:p>
            <a:pPr/>
            <a:r>
              <a:t>Check those rows and the number of rows</a:t>
            </a:r>
          </a:p>
          <a:p>
            <a:pPr lvl="1"/>
            <a:r>
              <a:t>Does the result set make sense?</a:t>
            </a:r>
          </a:p>
          <a:p>
            <a:pPr lvl="1"/>
            <a:r>
              <a:t>Does the number of rows make sense?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30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recise clauses are your friends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 defTabSz="2316421">
              <a:defRPr spc="-161" sz="8075">
                <a:solidFill>
                  <a:srgbClr val="000000"/>
                </a:solidFill>
              </a:defRPr>
            </a:lvl1pPr>
          </a:lstStyle>
          <a:p>
            <a:pPr/>
            <a:r>
              <a:t>Precise clauses are your friends</a:t>
            </a:r>
          </a:p>
        </p:txBody>
      </p:sp>
      <p:pic>
        <p:nvPicPr>
          <p:cNvPr id="233" name="Clauses Map.png" descr="Clauses Map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818340"/>
            <a:ext cx="24384001" cy="137160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o what are we talkin’ about here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 what are we talkin’ about here?</a:t>
            </a:r>
          </a:p>
        </p:txBody>
      </p:sp>
      <p:sp>
        <p:nvSpPr>
          <p:cNvPr id="153" name="AKA - Should I bail out of this talk for something else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AKA - Should I bail out of this talk for something else?</a:t>
            </a:r>
          </a:p>
        </p:txBody>
      </p:sp>
      <p:sp>
        <p:nvSpPr>
          <p:cNvPr id="154" name="Directed at folks who are new or new-ish to T-SQL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36447" indent="-536447" defTabSz="2145738">
              <a:spcBef>
                <a:spcPts val="3900"/>
              </a:spcBef>
              <a:defRPr sz="4224"/>
            </a:pPr>
            <a:r>
              <a:t>Directed at folks who are new or new-ish to T-SQL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Especially to queries that will write to the database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Tips and tactics for safer queries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Topics are ordered from easiest to more involved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Our goals: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Calm coding and quiet queries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You feel better and safer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Two inches taller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5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recise clauses are your friend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Precise clauses are your friends</a:t>
            </a:r>
          </a:p>
        </p:txBody>
      </p:sp>
      <p:sp>
        <p:nvSpPr>
          <p:cNvPr id="236" name="You, you, not you, you, not you, hell no not you, you, and you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You, you, not you, you, not you, hell no not you, you, and you.</a:t>
            </a:r>
          </a:p>
        </p:txBody>
      </p:sp>
      <p:sp>
        <p:nvSpPr>
          <p:cNvPr id="237" name="Use your clauses to make certain you’re targeting only the rows you want…"/>
          <p:cNvSpPr txBox="1"/>
          <p:nvPr>
            <p:ph type="body" sz="quarter" idx="1"/>
          </p:nvPr>
        </p:nvSpPr>
        <p:spPr>
          <a:xfrm>
            <a:off x="1206500" y="4248504"/>
            <a:ext cx="21971000" cy="2489098"/>
          </a:xfrm>
          <a:prstGeom prst="rect">
            <a:avLst/>
          </a:prstGeom>
        </p:spPr>
        <p:txBody>
          <a:bodyPr/>
          <a:lstStyle/>
          <a:p>
            <a:pPr/>
            <a:r>
              <a:t>Use your clauses to make certain you’re targeting only the rows you want</a:t>
            </a:r>
          </a:p>
          <a:p>
            <a:pPr/>
            <a:r>
              <a:t>In other words - try and design your query so it </a:t>
            </a:r>
            <a:r>
              <a:rPr i="1"/>
              <a:t>can’t</a:t>
            </a:r>
            <a:r>
              <a:t> affect anything else</a:t>
            </a:r>
          </a:p>
        </p:txBody>
      </p:sp>
      <p:pic>
        <p:nvPicPr>
          <p:cNvPr id="238" name="CleanShot 2023-04-10 at 09.21.37@2x.png" descr="CleanShot 2023-04-10 at 09.21.37@2x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02263" y="6770933"/>
            <a:ext cx="12779474" cy="6033229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69294" dir="2804994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8" presetID="15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37" grpId="1"/>
      <p:bldP build="whole" bldLvl="1" animBg="1" rev="0" advAuto="0" spid="238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No need to COMMIT right away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 defTabSz="2340805">
              <a:defRPr spc="-163" sz="8160">
                <a:solidFill>
                  <a:srgbClr val="000000"/>
                </a:solidFill>
              </a:defRPr>
            </a:lvl1pPr>
          </a:lstStyle>
          <a:p>
            <a:pPr/>
            <a:r>
              <a:t>No need to COMMIT right away</a:t>
            </a:r>
          </a:p>
        </p:txBody>
      </p:sp>
      <p:pic>
        <p:nvPicPr>
          <p:cNvPr id="243" name="No Commitment.png" descr="No Commitmen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17430" y="2635871"/>
            <a:ext cx="9949141" cy="9949140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No need to COMMIT right awa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No need to COMMIT right away</a:t>
            </a:r>
          </a:p>
        </p:txBody>
      </p:sp>
      <p:sp>
        <p:nvSpPr>
          <p:cNvPr id="246" name="⚠️ But there’s a BIG caveat ⚠️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defTabSz="767715">
              <a:defRPr sz="5115"/>
            </a:lvl1pPr>
          </a:lstStyle>
          <a:p>
            <a:pPr/>
            <a:r>
              <a:t>⚠️ But there’s a BIG caveat ⚠️</a:t>
            </a:r>
          </a:p>
        </p:txBody>
      </p:sp>
      <p:sp>
        <p:nvSpPr>
          <p:cNvPr id="247" name="BEGIN TRAN - stages your query before actually executing it…"/>
          <p:cNvSpPr txBox="1"/>
          <p:nvPr>
            <p:ph type="body" idx="1"/>
          </p:nvPr>
        </p:nvSpPr>
        <p:spPr>
          <a:xfrm>
            <a:off x="1206500" y="4248504"/>
            <a:ext cx="21971000" cy="6955549"/>
          </a:xfrm>
          <a:prstGeom prst="rect">
            <a:avLst/>
          </a:prstGeom>
        </p:spPr>
        <p:txBody>
          <a:bodyPr/>
          <a:lstStyle/>
          <a:p>
            <a:pPr marL="512063" indent="-512063" defTabSz="2048204">
              <a:spcBef>
                <a:spcPts val="3700"/>
              </a:spcBef>
              <a:defRPr sz="4032"/>
            </a:pPr>
            <a:r>
              <a:t>BEGIN TRAN - stages your query before actually executing it</a:t>
            </a:r>
          </a:p>
          <a:p>
            <a:pPr marL="512063" indent="-512063" defTabSz="2048204">
              <a:spcBef>
                <a:spcPts val="3700"/>
              </a:spcBef>
              <a:defRPr sz="4032"/>
            </a:pPr>
            <a:r>
              <a:t>Allows for a “dry run” to see what the results may be</a:t>
            </a:r>
          </a:p>
          <a:p>
            <a:pPr marL="512063" indent="-512063" defTabSz="2048204">
              <a:spcBef>
                <a:spcPts val="3700"/>
              </a:spcBef>
              <a:defRPr sz="4032"/>
            </a:pPr>
            <a:r>
              <a:t>Like what you see?</a:t>
            </a:r>
          </a:p>
          <a:p>
            <a:pPr lvl="1" marL="1024127" indent="-512063" defTabSz="2048204">
              <a:spcBef>
                <a:spcPts val="3700"/>
              </a:spcBef>
              <a:defRPr sz="4032"/>
            </a:pPr>
            <a:r>
              <a:t>COMMIT</a:t>
            </a:r>
          </a:p>
          <a:p>
            <a:pPr marL="512063" indent="-512063" defTabSz="2048204">
              <a:spcBef>
                <a:spcPts val="3700"/>
              </a:spcBef>
              <a:defRPr sz="4032"/>
            </a:pPr>
            <a:r>
              <a:t>Wait, that’s not right!</a:t>
            </a:r>
          </a:p>
          <a:p>
            <a:pPr lvl="1" marL="1024127" indent="-512063" defTabSz="2048204">
              <a:spcBef>
                <a:spcPts val="3700"/>
              </a:spcBef>
              <a:defRPr sz="4032"/>
            </a:pPr>
            <a:r>
              <a:t>ROLLBACK</a:t>
            </a:r>
          </a:p>
          <a:p>
            <a:pPr marL="512063" indent="-512063" defTabSz="2048204">
              <a:spcBef>
                <a:spcPts val="3700"/>
              </a:spcBef>
              <a:defRPr sz="4032"/>
            </a:pPr>
            <a:r>
              <a:t>The aforementioned </a:t>
            </a:r>
            <a:r>
              <a:rPr b="1"/>
              <a:t>BIG</a:t>
            </a:r>
            <a:r>
              <a:t> caveat</a:t>
            </a:r>
          </a:p>
        </p:txBody>
      </p:sp>
      <p:sp>
        <p:nvSpPr>
          <p:cNvPr id="248" name="🔒 THIS LOCKS YOUR TABLE 🔒"/>
          <p:cNvSpPr txBox="1"/>
          <p:nvPr/>
        </p:nvSpPr>
        <p:spPr>
          <a:xfrm>
            <a:off x="7255967" y="11574924"/>
            <a:ext cx="9872066" cy="901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1">
              <a:lnSpc>
                <a:spcPct val="90000"/>
              </a:lnSpc>
              <a:spcBef>
                <a:spcPts val="4500"/>
              </a:spcBef>
              <a:defRPr b="1" sz="4800"/>
            </a:pPr>
            <a:r>
              <a:t>🔒 THIS LOCKS YOUR TABLE 🔒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4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id="37" dur="2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47" grpId="1"/>
      <p:bldP build="whole" bldLvl="1" animBg="1" rev="0" advAuto="0" spid="248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Express yourself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Express yourself</a:t>
            </a:r>
          </a:p>
        </p:txBody>
      </p:sp>
      <p:pic>
        <p:nvPicPr>
          <p:cNvPr id="251" name="SQL Server Express.png" descr="SQL Server Expres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61647" y="2719019"/>
            <a:ext cx="9260706" cy="10140886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Express yourself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Express yourself</a:t>
            </a:r>
          </a:p>
        </p:txBody>
      </p:sp>
      <p:sp>
        <p:nvSpPr>
          <p:cNvPr id="254" name="Mining data? No, this data is mine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Mining data? No, this data is mine.</a:t>
            </a:r>
          </a:p>
        </p:txBody>
      </p:sp>
      <p:sp>
        <p:nvSpPr>
          <p:cNvPr id="255" name="SQL Server Expres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36447" indent="-536447" defTabSz="2145738">
              <a:spcBef>
                <a:spcPts val="3900"/>
              </a:spcBef>
              <a:defRPr sz="4224"/>
            </a:pPr>
            <a:r>
              <a:t>SQL Server Express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It’s free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Works exactly the same as regular SQL Server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Run it on your computer</a:t>
            </a:r>
          </a:p>
          <a:p>
            <a:pPr marL="536447" indent="-536447" defTabSz="2145738">
              <a:spcBef>
                <a:spcPts val="3900"/>
              </a:spcBef>
              <a:defRPr sz="4224"/>
            </a:pPr>
            <a:r>
              <a:t>Pull down copies of tables to your own computer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Make changes without fear</a:t>
            </a:r>
          </a:p>
          <a:p>
            <a:pPr lvl="1" marL="1072895" indent="-536447" defTabSz="2145738">
              <a:spcBef>
                <a:spcPts val="3900"/>
              </a:spcBef>
              <a:defRPr sz="4224"/>
            </a:pPr>
            <a:r>
              <a:t>If anything goes sideways, who cares?</a:t>
            </a:r>
          </a:p>
          <a:p>
            <a:pPr lvl="2" marL="1609344" indent="-536447" defTabSz="2145738">
              <a:spcBef>
                <a:spcPts val="3900"/>
              </a:spcBef>
              <a:defRPr sz="4224"/>
            </a:pPr>
            <a:r>
              <a:t>Blow away the table and pull down a new copy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5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Ask artificial intelligence!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Ask artificial intelligence!</a:t>
            </a:r>
          </a:p>
        </p:txBody>
      </p:sp>
      <p:pic>
        <p:nvPicPr>
          <p:cNvPr id="260" name="HAL 9000.png" descr="HAL 9000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816350" y="2981256"/>
            <a:ext cx="16751300" cy="98044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Ask artificial intelligence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Ask artificial intelligence!</a:t>
            </a:r>
          </a:p>
        </p:txBody>
      </p:sp>
      <p:sp>
        <p:nvSpPr>
          <p:cNvPr id="263" name="Riding the bleeding edge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Riding the bleeding edge</a:t>
            </a:r>
          </a:p>
        </p:txBody>
      </p:sp>
      <p:sp>
        <p:nvSpPr>
          <p:cNvPr id="264" name="The Polaris database is well constructed, standardized, and (for the most part) predictabl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Polaris database is well constructed, standardized, and (for the most part) predictable</a:t>
            </a:r>
          </a:p>
          <a:p>
            <a:pPr/>
            <a:r>
              <a:t>Which makes it easier to ask an AI about it</a:t>
            </a:r>
          </a:p>
          <a:p>
            <a:pPr/>
            <a:r>
              <a:t>Keep in mind, ChatGPT can and will confidently give you the wrong information</a:t>
            </a:r>
          </a:p>
          <a:p>
            <a:pPr/>
            <a:r>
              <a:t>But maybe it gets you part (or most) of the way there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64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Ask genuine intelligence!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Ask genuine intelligence!</a:t>
            </a:r>
          </a:p>
        </p:txBody>
      </p:sp>
      <p:pic>
        <p:nvPicPr>
          <p:cNvPr id="267" name="Image" descr="Image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84741" y="3280444"/>
            <a:ext cx="13214518" cy="8685794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Ask genuine intelligence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Ask genuine intelligence!</a:t>
            </a:r>
          </a:p>
        </p:txBody>
      </p:sp>
      <p:sp>
        <p:nvSpPr>
          <p:cNvPr id="270" name="“We’re what you call ‘experts.’” ~Adam Savage, Mythbusters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“We’re what you call ‘experts.’” ~Adam Savage, </a:t>
            </a:r>
            <a:r>
              <a:rPr i="1"/>
              <a:t>Mythbusters</a:t>
            </a:r>
          </a:p>
        </p:txBody>
      </p:sp>
      <p:sp>
        <p:nvSpPr>
          <p:cNvPr id="271" name="😃 Join us on Discord!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😃 Join us on Discord!</a:t>
            </a:r>
          </a:p>
          <a:p>
            <a:pPr/>
            <a:r>
              <a:t>🤓 We’re librarians - Answering questions is kind of our thing!</a:t>
            </a:r>
          </a:p>
          <a:p>
            <a:pPr/>
            <a:r>
              <a:t>❓ Ask questions!</a:t>
            </a:r>
          </a:p>
          <a:p>
            <a:pPr/>
            <a:r>
              <a:t>🏀 Bounce ideas!</a:t>
            </a:r>
          </a:p>
          <a:p>
            <a:pPr/>
            <a:r>
              <a:t>🤬 Have a rant!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71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Thank You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Thank You!</a:t>
            </a:r>
          </a:p>
        </p:txBody>
      </p:sp>
      <p:sp>
        <p:nvSpPr>
          <p:cNvPr id="276" name="Questions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>
            <a:lvl1pPr algn="ctr"/>
          </a:lstStyle>
          <a:p>
            <a:pPr/>
            <a:r>
              <a:t>Questions?</a:t>
            </a:r>
          </a:p>
        </p:txBody>
      </p:sp>
      <p:sp>
        <p:nvSpPr>
          <p:cNvPr id="277" name="Notes &amp; Resource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 sz="6200"/>
            </a:pPr>
            <a:r>
              <a:t>Notes &amp; Resources</a:t>
            </a:r>
          </a:p>
          <a:p>
            <a:pPr marL="0" indent="0" algn="ctr">
              <a:buSzTx/>
              <a:buNone/>
              <a:defRPr b="1" sz="6200"/>
            </a:pPr>
            <a:r>
              <a:t>cyberpunklibrarian.com/iug2023</a:t>
            </a:r>
          </a:p>
          <a:p>
            <a:pPr marL="0" indent="0" algn="ctr">
              <a:buSzTx/>
              <a:buNone/>
              <a:defRPr b="1" sz="6200"/>
            </a:pPr>
            <a:r>
              <a:t>Contact</a:t>
            </a:r>
          </a:p>
          <a:p>
            <a:pPr marL="0" indent="0" algn="ctr">
              <a:buSzTx/>
              <a:buNone/>
              <a:defRPr sz="6200"/>
            </a:pPr>
            <a:r>
              <a:rPr b="1"/>
              <a:t>Mastodon:</a:t>
            </a:r>
            <a:r>
              <a:t> @cyberpunklibrarian@hackers.town</a:t>
            </a:r>
          </a:p>
          <a:p>
            <a:pPr marL="0" indent="0" algn="ctr">
              <a:buSzTx/>
              <a:buNone/>
              <a:defRPr sz="6200"/>
            </a:pPr>
            <a:r>
              <a:rPr b="1"/>
              <a:t>Email:</a:t>
            </a:r>
            <a:r>
              <a:t> cyberpunklibrarian@protonmail.com</a:t>
            </a:r>
          </a:p>
          <a:p>
            <a:pPr marL="0" indent="0" algn="ctr">
              <a:buSzTx/>
              <a:buNone/>
              <a:defRPr sz="6200"/>
            </a:pPr>
            <a:r>
              <a:rPr b="1"/>
              <a:t>Discord:</a:t>
            </a:r>
            <a:r>
              <a:t> CyberpunkLibrarian#7569</a:t>
            </a:r>
          </a:p>
        </p:txBody>
      </p:sp>
      <p:pic>
        <p:nvPicPr>
          <p:cNvPr id="278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0039" y="6973425"/>
            <a:ext cx="12883922" cy="101601"/>
          </a:xfrm>
          <a:prstGeom prst="rect">
            <a:avLst/>
          </a:prstGeom>
        </p:spPr>
      </p:pic>
      <p:pic>
        <p:nvPicPr>
          <p:cNvPr id="280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0039" y="3663822"/>
            <a:ext cx="12883922" cy="1016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dissolv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Hel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</a:t>
            </a:r>
          </a:p>
        </p:txBody>
      </p:sp>
      <p:sp>
        <p:nvSpPr>
          <p:cNvPr id="157" name="My name is Dan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My name is Dan.</a:t>
            </a:r>
          </a:p>
        </p:txBody>
      </p:sp>
      <p:sp>
        <p:nvSpPr>
          <p:cNvPr id="158" name="I like white text on dark background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like white text on dark backgrounds</a:t>
            </a:r>
          </a:p>
          <a:p>
            <a:pPr/>
            <a:r>
              <a:t>Useful Polaris SQL website and GitLab repo</a:t>
            </a:r>
          </a:p>
          <a:p>
            <a:pPr/>
            <a:r>
              <a:t>Almost 30 years working in and/or with libraries</a:t>
            </a:r>
          </a:p>
          <a:p>
            <a:pPr lvl="1"/>
            <a:r>
              <a:t>Polaris beta tester</a:t>
            </a:r>
          </a:p>
          <a:p>
            <a:pPr/>
            <a:r>
              <a:t>Currently an ILS Administrator and SQL Hacker for LS&amp;S</a:t>
            </a:r>
          </a:p>
          <a:p>
            <a:pPr/>
            <a:r>
              <a:t>Your little free Cyberpunk Librarian</a:t>
            </a:r>
          </a:p>
          <a:p>
            <a:pPr/>
            <a:r>
              <a:t>Mastodon –</a:t>
            </a:r>
            <a:r>
              <a:rPr sz="1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 </a:t>
            </a:r>
            <a:r>
              <a:t> @cyberpunklibrarian@hackers.town</a:t>
            </a:r>
          </a:p>
        </p:txBody>
      </p:sp>
      <p:pic>
        <p:nvPicPr>
          <p:cNvPr id="159" name="Dan - Punk Shirt - No Background.png" descr="Dan - Punk Shirt - No Backgroun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20018577">
            <a:off x="19437044" y="7031189"/>
            <a:ext cx="5847898" cy="72682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5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A Note on Notes"/>
          <p:cNvSpPr txBox="1"/>
          <p:nvPr/>
        </p:nvSpPr>
        <p:spPr>
          <a:xfrm>
            <a:off x="7916163" y="460602"/>
            <a:ext cx="8551673" cy="1378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8500"/>
            </a:lvl1pPr>
          </a:lstStyle>
          <a:p>
            <a:pPr/>
            <a:r>
              <a:t>A Note on Notes</a:t>
            </a:r>
          </a:p>
        </p:txBody>
      </p:sp>
      <p:pic>
        <p:nvPicPr>
          <p:cNvPr id="162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0039" y="2130762"/>
            <a:ext cx="12883922" cy="101601"/>
          </a:xfrm>
          <a:prstGeom prst="rect">
            <a:avLst/>
          </a:prstGeom>
        </p:spPr>
      </p:pic>
      <p:sp>
        <p:nvSpPr>
          <p:cNvPr id="164" name="Feel free to take notes but……"/>
          <p:cNvSpPr txBox="1"/>
          <p:nvPr>
            <p:ph type="body" idx="1"/>
          </p:nvPr>
        </p:nvSpPr>
        <p:spPr>
          <a:xfrm>
            <a:off x="1206500" y="2524135"/>
            <a:ext cx="21971000" cy="7235404"/>
          </a:xfrm>
          <a:prstGeom prst="rect">
            <a:avLst/>
          </a:prstGeom>
        </p:spPr>
        <p:txBody>
          <a:bodyPr/>
          <a:lstStyle/>
          <a:p>
            <a:pPr/>
            <a:r>
              <a:t>Feel free to take notes but…</a:t>
            </a:r>
          </a:p>
          <a:p>
            <a:pPr/>
            <a:r>
              <a:t>I’ve collected everything on my website</a:t>
            </a:r>
          </a:p>
          <a:p>
            <a:pPr lvl="1"/>
            <a:r>
              <a:t>Slide deck</a:t>
            </a:r>
          </a:p>
          <a:p>
            <a:pPr lvl="1"/>
            <a:r>
              <a:t>Outline</a:t>
            </a:r>
          </a:p>
          <a:p>
            <a:pPr lvl="1"/>
            <a:r>
              <a:t>More info</a:t>
            </a:r>
          </a:p>
          <a:p>
            <a:pPr lvl="1"/>
            <a:r>
              <a:t>Recording (after editing) </a:t>
            </a:r>
          </a:p>
        </p:txBody>
      </p:sp>
      <p:pic>
        <p:nvPicPr>
          <p:cNvPr id="165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0039" y="10051311"/>
            <a:ext cx="12883922" cy="101601"/>
          </a:xfrm>
          <a:prstGeom prst="rect">
            <a:avLst/>
          </a:prstGeom>
        </p:spPr>
      </p:pic>
      <p:sp>
        <p:nvSpPr>
          <p:cNvPr id="167" name="cyberpunklibrarian.com/iug2023"/>
          <p:cNvSpPr txBox="1"/>
          <p:nvPr/>
        </p:nvSpPr>
        <p:spPr>
          <a:xfrm>
            <a:off x="1952668" y="10784552"/>
            <a:ext cx="20022008" cy="16388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200"/>
            </a:lvl1pPr>
          </a:lstStyle>
          <a:p>
            <a:pPr/>
            <a:r>
              <a:t>cyberpunklibrarian.com/iug2023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3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64" grpId="1"/>
      <p:bldP build="whole" bldLvl="1" animBg="1" rev="0" advAuto="0" spid="167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ake Your Time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Take Your Time</a:t>
            </a:r>
          </a:p>
        </p:txBody>
      </p:sp>
      <p:pic>
        <p:nvPicPr>
          <p:cNvPr id="170" name="No Running.png" descr="No Running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222641" y="2808611"/>
            <a:ext cx="9938717" cy="9938717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ake your tim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Take your time</a:t>
            </a:r>
          </a:p>
        </p:txBody>
      </p:sp>
      <p:sp>
        <p:nvSpPr>
          <p:cNvPr id="173" name="Slow down, Turbo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Slow down, Turbo.</a:t>
            </a:r>
          </a:p>
        </p:txBody>
      </p:sp>
      <p:sp>
        <p:nvSpPr>
          <p:cNvPr id="174" name="You are writing a query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30352" indent="-530352" defTabSz="2121354">
              <a:spcBef>
                <a:spcPts val="3900"/>
              </a:spcBef>
              <a:defRPr sz="4176"/>
            </a:pPr>
            <a:r>
              <a:t>You are writing a query</a:t>
            </a:r>
          </a:p>
          <a:p>
            <a:pPr marL="530352" indent="-530352" defTabSz="2121354">
              <a:spcBef>
                <a:spcPts val="3900"/>
              </a:spcBef>
              <a:defRPr sz="4176"/>
            </a:pPr>
            <a:r>
              <a:t>The operative word is </a:t>
            </a:r>
            <a:r>
              <a:rPr b="1" i="1"/>
              <a:t>writing</a:t>
            </a:r>
          </a:p>
          <a:p>
            <a:pPr lvl="1" marL="1060704" indent="-530352" defTabSz="2121354">
              <a:spcBef>
                <a:spcPts val="3900"/>
              </a:spcBef>
              <a:defRPr sz="4176"/>
            </a:pPr>
            <a:r>
              <a:t>Writing takes time</a:t>
            </a:r>
          </a:p>
          <a:p>
            <a:pPr lvl="1" marL="1060704" indent="-530352" defTabSz="2121354">
              <a:spcBef>
                <a:spcPts val="3900"/>
              </a:spcBef>
              <a:defRPr sz="4176"/>
            </a:pPr>
            <a:r>
              <a:t>Writing means editing</a:t>
            </a:r>
          </a:p>
          <a:p>
            <a:pPr lvl="1" marL="1060704" indent="-530352" defTabSz="2121354">
              <a:spcBef>
                <a:spcPts val="3900"/>
              </a:spcBef>
              <a:defRPr sz="4176"/>
            </a:pPr>
            <a:r>
              <a:t>Writing means drafts</a:t>
            </a:r>
          </a:p>
          <a:p>
            <a:pPr marL="530352" indent="-530352" defTabSz="2121354">
              <a:spcBef>
                <a:spcPts val="3900"/>
              </a:spcBef>
              <a:defRPr sz="4176"/>
            </a:pPr>
            <a:r>
              <a:t>Do everything possible to never code in a hurry</a:t>
            </a:r>
          </a:p>
          <a:p>
            <a:pPr marL="530352" indent="-530352" defTabSz="2121354">
              <a:spcBef>
                <a:spcPts val="3900"/>
              </a:spcBef>
              <a:defRPr sz="4176"/>
            </a:pPr>
            <a:r>
              <a:t>Take breaks because SQL is stupid and it leads to brain fog</a:t>
            </a:r>
          </a:p>
          <a:p>
            <a:pPr marL="530352" indent="-530352" defTabSz="2121354">
              <a:spcBef>
                <a:spcPts val="3900"/>
              </a:spcBef>
              <a:defRPr sz="4176"/>
            </a:pPr>
            <a:r>
              <a:t>Document </a:t>
            </a:r>
            <a:r>
              <a:rPr i="1"/>
              <a:t>everything </a:t>
            </a:r>
            <a:r>
              <a:t>and comment your code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7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Embrace ADS.png" descr="Embrace ADS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474984" y="0"/>
            <a:ext cx="10115046" cy="137160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</p:pic>
      <p:sp>
        <p:nvSpPr>
          <p:cNvPr id="179" name="Eschew SSMS. Embrace ADS."/>
          <p:cNvSpPr txBox="1"/>
          <p:nvPr>
            <p:ph type="title"/>
          </p:nvPr>
        </p:nvSpPr>
        <p:spPr>
          <a:xfrm>
            <a:off x="4637061" y="773487"/>
            <a:ext cx="15109878" cy="1433164"/>
          </a:xfrm>
          <a:prstGeom prst="rect">
            <a:avLst/>
          </a:prstGeom>
          <a:effectLst>
            <a:outerShdw sx="100000" sy="100000" kx="0" ky="0" algn="b" rotWithShape="0" blurRad="63500" dist="25400" dir="5400000">
              <a:srgbClr val="000000">
                <a:alpha val="50000"/>
              </a:srgbClr>
            </a:outerShdw>
          </a:effectLst>
        </p:spPr>
        <p:txBody>
          <a:bodyPr/>
          <a:lstStyle>
            <a:lvl1pPr algn="ctr">
              <a:defRPr>
                <a:solidFill>
                  <a:srgbClr val="000000"/>
                </a:solidFill>
              </a:defRPr>
            </a:lvl1pPr>
          </a:lstStyle>
          <a:p>
            <a:pPr/>
            <a:r>
              <a:t>Eschew SSMS. Embrace ADS.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Eschew SSMS. Embrace ADS.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Eschew SSMS. Embrace ADS.</a:t>
            </a:r>
          </a:p>
        </p:txBody>
      </p:sp>
      <p:sp>
        <p:nvSpPr>
          <p:cNvPr id="182" name="Azure Data Studio freakin’ rocks!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Azure Data Studio freakin’ rocks!</a:t>
            </a:r>
          </a:p>
        </p:txBody>
      </p:sp>
      <p:sp>
        <p:nvSpPr>
          <p:cNvPr id="183" name="Faster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Faster</a:t>
            </a:r>
          </a:p>
          <a:p>
            <a:pPr/>
            <a:r>
              <a:t>Cross platform (Windows, macOS, Linux)</a:t>
            </a:r>
          </a:p>
          <a:p>
            <a:pPr/>
            <a:r>
              <a:t>Themes!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3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HOLY CRAP ARE YOU SEEING THIS?"/>
          <p:cNvSpPr txBox="1"/>
          <p:nvPr/>
        </p:nvSpPr>
        <p:spPr>
          <a:xfrm rot="19962360">
            <a:off x="1971039" y="6076950"/>
            <a:ext cx="20441921" cy="1562101"/>
          </a:xfrm>
          <a:prstGeom prst="rect">
            <a:avLst/>
          </a:prstGeom>
          <a:ln w="12700">
            <a:miter lim="400000"/>
          </a:ln>
          <a:effectLst>
            <a:outerShdw sx="100000" sy="100000" kx="0" ky="0" algn="b" rotWithShape="0" blurRad="38100" dist="135385" dir="5400000">
              <a:srgbClr val="FFFFFF">
                <a:alpha val="38125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FF00C6"/>
                </a:solidFill>
                <a:latin typeface="Molot"/>
                <a:ea typeface="Molot"/>
                <a:cs typeface="Molot"/>
                <a:sym typeface="Molot"/>
              </a:defRPr>
            </a:lvl1pPr>
          </a:lstStyle>
          <a:p>
            <a:pPr/>
            <a:r>
              <a:t>HOLY CRAP ARE YOU SEEING THIS?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10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7" dur="1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5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32_DynamicDark">
  <a:themeElements>
    <a:clrScheme name="32_DynamicDark">
      <a:dk1>
        <a:srgbClr val="BE00FF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2_DynamicDar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2_Dynamic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2_DynamicDark">
  <a:themeElements>
    <a:clrScheme name="32_DynamicDar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2_DynamicDar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2_Dynamic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