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1pPr>
    <a:lvl2pPr marL="0" marR="0" indent="457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2pPr>
    <a:lvl3pPr marL="0" marR="0" indent="914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3pPr>
    <a:lvl4pPr marL="0" marR="0" indent="1371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4pPr>
    <a:lvl5pPr marL="0" marR="0" indent="18288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5pPr>
    <a:lvl6pPr marL="0" marR="0" indent="22860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6pPr>
    <a:lvl7pPr marL="0" marR="0" indent="27432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7pPr>
    <a:lvl8pPr marL="0" marR="0" indent="32004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8pPr>
    <a:lvl9pPr marL="0" marR="0" indent="3657600" algn="l" defTabSz="2438338" rtl="0" fontAlgn="auto" latinLnBrk="0" hangingPunct="0">
      <a:lnSpc>
        <a:spcPct val="100000"/>
      </a:lnSpc>
      <a:spcBef>
        <a:spcPts val="4700"/>
      </a:spcBef>
      <a:spcAft>
        <a:spcPts val="0"/>
      </a:spcAft>
      <a:buClrTx/>
      <a:buSzTx/>
      <a:buFontTx/>
      <a:buNone/>
      <a:tabLst/>
      <a:defRPr b="0" baseline="0" cap="none" i="0" spc="0" strike="noStrike" sz="4000" u="none" kumimoji="0" normalizeH="0">
        <a:ln>
          <a:noFill/>
        </a:ln>
        <a:solidFill>
          <a:srgbClr val="FFFFFF"/>
        </a:solidFill>
        <a:effectLst/>
        <a:uFillTx/>
        <a:latin typeface="Graphik Light"/>
        <a:ea typeface="Graphik Light"/>
        <a:cs typeface="Graphik Light"/>
        <a:sym typeface="Graphik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1">
              <a:satOff val="-1029"/>
              <a:lumOff val="-15629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-168224"/>
              <a:satOff val="18883"/>
              <a:lumOff val="-3184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00DBB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wholeTbl>
    <a:band2H>
      <a:tcTxStyle b="def" i="def"/>
      <a:tcStyle>
        <a:tcBdr/>
        <a:fill>
          <a:solidFill>
            <a:srgbClr val="FFFB00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410732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97492"/>
              <a:satOff val="-3125"/>
              <a:lumOff val="27021"/>
            </a:schemeClr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73702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DF9DF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114748"/>
              <a:satOff val="1446"/>
              <a:lumOff val="-8963"/>
            </a:schemeClr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chemeClr val="accent6">
              <a:satOff val="-21357"/>
              <a:lumOff val="-20662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wholeTbl>
    <a:band2H>
      <a:tcTxStyle b="def" i="def"/>
      <a:tcStyle>
        <a:tcBdr/>
        <a:fill>
          <a:solidFill>
            <a:srgbClr val="929292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15161B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D5D5D5"/>
              </a:solidFill>
              <a:prstDash val="solid"/>
              <a:miter lim="400000"/>
            </a:ln>
          </a:left>
          <a:right>
            <a:ln w="12700" cap="flat">
              <a:solidFill>
                <a:srgbClr val="D5D5D5"/>
              </a:solidFill>
              <a:prstDash val="solid"/>
              <a:miter lim="400000"/>
            </a:ln>
          </a:right>
          <a:top>
            <a:ln w="12700" cap="flat">
              <a:solidFill>
                <a:srgbClr val="D5D5D5"/>
              </a:solidFill>
              <a:prstDash val="solid"/>
              <a:miter lim="400000"/>
            </a:ln>
          </a:top>
          <a:bottom>
            <a:ln w="12700" cap="flat">
              <a:solidFill>
                <a:srgbClr val="D5D5D5"/>
              </a:solidFill>
              <a:prstDash val="solid"/>
              <a:miter lim="400000"/>
            </a:ln>
          </a:bottom>
          <a:insideH>
            <a:ln w="12700" cap="flat">
              <a:solidFill>
                <a:srgbClr val="D5D5D5"/>
              </a:solidFill>
              <a:prstDash val="solid"/>
              <a:miter lim="400000"/>
            </a:ln>
          </a:insideH>
          <a:insideV>
            <a:ln w="12700" cap="flat">
              <a:solidFill>
                <a:srgbClr val="D5D5D5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500" y="12268782"/>
            <a:ext cx="21971000" cy="6604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Body Level One…"/>
          <p:cNvSpPr txBox="1"/>
          <p:nvPr>
            <p:ph type="body" sz="quarter" idx="1" hasCustomPrompt="1"/>
          </p:nvPr>
        </p:nvSpPr>
        <p:spPr>
          <a:xfrm>
            <a:off x="1206500" y="7357839"/>
            <a:ext cx="21971000" cy="2006601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Presentation Title"/>
          <p:cNvSpPr txBox="1"/>
          <p:nvPr>
            <p:ph type="title" hasCustomPrompt="1"/>
          </p:nvPr>
        </p:nvSpPr>
        <p:spPr>
          <a:xfrm>
            <a:off x="1206500" y="2621719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109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6000"/>
              </a:spcBef>
              <a:buSzTx/>
              <a:buNone/>
              <a:defRPr sz="5000"/>
            </a:lvl1pPr>
            <a:lvl2pPr marL="0" indent="457200" defTabSz="825500">
              <a:spcBef>
                <a:spcPts val="6000"/>
              </a:spcBef>
              <a:buSzTx/>
              <a:buNone/>
              <a:defRPr sz="5000"/>
            </a:lvl2pPr>
            <a:lvl3pPr marL="0" indent="914400" defTabSz="825500">
              <a:spcBef>
                <a:spcPts val="6000"/>
              </a:spcBef>
              <a:buSzTx/>
              <a:buNone/>
              <a:defRPr sz="5000"/>
            </a:lvl3pPr>
            <a:lvl4pPr marL="0" indent="1371600" defTabSz="825500">
              <a:spcBef>
                <a:spcPts val="6000"/>
              </a:spcBef>
              <a:buSzTx/>
              <a:buNone/>
              <a:defRPr sz="5000"/>
            </a:lvl4pPr>
            <a:lvl5pPr marL="0" indent="1828800" defTabSz="825500">
              <a:spcBef>
                <a:spcPts val="6000"/>
              </a:spcBef>
              <a:buSzTx/>
              <a:buNone/>
              <a:defRPr sz="50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191644"/>
            <a:ext cx="21971000" cy="408940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19" sz="12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207360"/>
            <a:ext cx="21971000" cy="735145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algn="ctr">
              <a:lnSpc>
                <a:spcPct val="90000"/>
              </a:lnSpc>
              <a:spcBef>
                <a:spcPts val="0"/>
              </a:spcBef>
              <a:buSzTx/>
              <a:buNone/>
              <a:defRPr spc="-1750" sz="350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128000"/>
            <a:ext cx="21971000" cy="10795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pc="-55"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5194300" y="4165600"/>
            <a:ext cx="13995400" cy="4428667"/>
          </a:xfrm>
          <a:prstGeom prst="rect">
            <a:avLst/>
          </a:prstGeom>
        </p:spPr>
        <p:txBody>
          <a:bodyPr anchor="b"/>
          <a:lstStyle>
            <a:lvl1pPr marL="254000" indent="-2540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1pPr>
            <a:lvl2pPr marL="254000" indent="2032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2pPr>
            <a:lvl3pPr marL="254000" indent="6604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3pPr>
            <a:lvl4pPr marL="254000" indent="11176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4pPr>
            <a:lvl5pPr marL="254000" indent="1574800">
              <a:lnSpc>
                <a:spcPct val="90000"/>
              </a:lnSpc>
              <a:spcBef>
                <a:spcPts val="0"/>
              </a:spcBef>
              <a:buSzTx/>
              <a:buNone/>
              <a:defRPr spc="-93" sz="93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Attribution"/>
          <p:cNvSpPr txBox="1"/>
          <p:nvPr>
            <p:ph type="body" sz="quarter" idx="21" hasCustomPrompt="1"/>
          </p:nvPr>
        </p:nvSpPr>
        <p:spPr>
          <a:xfrm>
            <a:off x="5456257" y="9559997"/>
            <a:ext cx="13471486" cy="698501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lack and white close-up of curved pieces of paper"/>
          <p:cNvSpPr/>
          <p:nvPr>
            <p:ph type="pic" sz="quarter" idx="21"/>
          </p:nvPr>
        </p:nvSpPr>
        <p:spPr>
          <a:xfrm>
            <a:off x="7353300" y="3632200"/>
            <a:ext cx="96774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Gray disc against a gray background"/>
          <p:cNvSpPr/>
          <p:nvPr>
            <p:ph type="pic" sz="quarter" idx="22"/>
          </p:nvPr>
        </p:nvSpPr>
        <p:spPr>
          <a:xfrm>
            <a:off x="14897100" y="3632200"/>
            <a:ext cx="9131300" cy="645707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Abstract image of two gray discs intersecting"/>
          <p:cNvSpPr/>
          <p:nvPr>
            <p:ph type="pic" sz="half" idx="23"/>
          </p:nvPr>
        </p:nvSpPr>
        <p:spPr>
          <a:xfrm>
            <a:off x="-749300" y="3632200"/>
            <a:ext cx="11303000" cy="6451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lack and white close-up of woven texture"/>
          <p:cNvSpPr/>
          <p:nvPr>
            <p:ph type="pic" idx="21"/>
          </p:nvPr>
        </p:nvSpPr>
        <p:spPr>
          <a:xfrm>
            <a:off x="-38100" y="-1293994"/>
            <a:ext cx="24447500" cy="162955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y abstract curve and line"/>
          <p:cNvSpPr/>
          <p:nvPr>
            <p:ph type="pic" idx="21"/>
          </p:nvPr>
        </p:nvSpPr>
        <p:spPr>
          <a:xfrm>
            <a:off x="-50800" y="-1828800"/>
            <a:ext cx="24574500" cy="1737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Author and Date"/>
          <p:cNvSpPr txBox="1"/>
          <p:nvPr>
            <p:ph type="body" sz="quarter" idx="22" hasCustomPrompt="1"/>
          </p:nvPr>
        </p:nvSpPr>
        <p:spPr>
          <a:xfrm>
            <a:off x="1206500" y="12268200"/>
            <a:ext cx="21971000" cy="6604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6500" y="7353300"/>
            <a:ext cx="21971000" cy="2006600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Presentation Title"/>
          <p:cNvSpPr txBox="1"/>
          <p:nvPr>
            <p:ph type="title" hasCustomPrompt="1"/>
          </p:nvPr>
        </p:nvSpPr>
        <p:spPr>
          <a:xfrm>
            <a:off x="1206500" y="2611945"/>
            <a:ext cx="21971000" cy="4648201"/>
          </a:xfrm>
          <a:prstGeom prst="rect">
            <a:avLst/>
          </a:prstGeom>
        </p:spPr>
        <p:txBody>
          <a:bodyPr anchor="b"/>
          <a:lstStyle>
            <a:lvl1pPr defTabSz="355600">
              <a:defRPr spc="-119" sz="120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rridor of an open-air concrete structure under a partly cloudy sky"/>
          <p:cNvSpPr/>
          <p:nvPr>
            <p:ph type="pic" idx="21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3335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1494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  <a:lvl2pPr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2pPr>
            <a:lvl3pPr marL="0" indent="9144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3pPr>
            <a:lvl4pPr marL="0" indent="13716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4pPr>
            <a:lvl5pPr marL="0" indent="18288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View through a mesh-like ceiling under a blue sky"/>
          <p:cNvSpPr/>
          <p:nvPr>
            <p:ph type="pic" idx="22"/>
          </p:nvPr>
        </p:nvSpPr>
        <p:spPr>
          <a:xfrm>
            <a:off x="8140700" y="0"/>
            <a:ext cx="20574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21971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24100"/>
            <a:ext cx="9779000" cy="10033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Slide Title"/>
          <p:cNvSpPr txBox="1"/>
          <p:nvPr>
            <p:ph type="title" hasCustomPrompt="1"/>
          </p:nvPr>
        </p:nvSpPr>
        <p:spPr>
          <a:xfrm>
            <a:off x="1206500" y="635000"/>
            <a:ext cx="9779000" cy="1689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3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500" y="3906899"/>
            <a:ext cx="21971004" cy="4648201"/>
          </a:xfrm>
          <a:prstGeom prst="rect">
            <a:avLst/>
          </a:prstGeom>
        </p:spPr>
        <p:txBody>
          <a:bodyPr anchor="ctr"/>
          <a:lstStyle>
            <a:lvl1pPr>
              <a:defRPr spc="-119" sz="12000"/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635000"/>
            <a:ext cx="21971000" cy="168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60642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558499" y="12458699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584200">
              <a:spcBef>
                <a:spcPts val="0"/>
              </a:spcBef>
              <a:defRPr sz="2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457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914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1371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18288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22860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27432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32004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3657600" algn="l" defTabSz="24383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100" strike="noStrike" sz="10000" u="none">
          <a:solidFill>
            <a:srgbClr val="FFFFFF"/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457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914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1371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1828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22860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27432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32004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36576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4114800" marR="0" indent="-457200" algn="l" defTabSz="2438338" rtl="0" latinLnBrk="0">
        <a:lnSpc>
          <a:spcPct val="100000"/>
        </a:lnSpc>
        <a:spcBef>
          <a:spcPts val="4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4000" u="none">
          <a:solidFill>
            <a:srgbClr val="FFFFFF"/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"/><Relationship Id="rId3" Type="http://schemas.openxmlformats.org/officeDocument/2006/relationships/image" Target="../media/image6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Relationship Id="rId3" Type="http://schemas.openxmlformats.org/officeDocument/2006/relationships/image" Target="../media/image1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tif"/><Relationship Id="rId3" Type="http://schemas.openxmlformats.org/officeDocument/2006/relationships/image" Target="../media/image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tif"/><Relationship Id="rId3" Type="http://schemas.openxmlformats.org/officeDocument/2006/relationships/image" Target="../media/image12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3" Type="http://schemas.openxmlformats.org/officeDocument/2006/relationships/image" Target="../media/image13.tif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tif"/><Relationship Id="rId3" Type="http://schemas.openxmlformats.org/officeDocument/2006/relationships/image" Target="../media/image15.tif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"/><Relationship Id="rId3" Type="http://schemas.openxmlformats.org/officeDocument/2006/relationships/image" Target="../media/image17.tif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CleanShot 2024-02-11 at 09.13.30.png" descr="CleanShot 2024-02-11 at 09.13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911"/>
            <a:ext cx="24384001" cy="137130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yberpunk Librarian - Wallpaper.jpg" descr="Cyberpunk Librarian - Wallpa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Hyperlinked History - Wallpaper.jpg" descr="Hyperlinked History - Wallpa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rables of the VIbe - Wallpaper.jpg" descr="Parables of the VIbe - Wallpap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asted-movie.png" descr="pasted-movie.png"/>
          <p:cNvPicPr>
            <a:picLocks noChangeAspect="1"/>
          </p:cNvPicPr>
          <p:nvPr/>
        </p:nvPicPr>
        <p:blipFill>
          <a:blip r:embed="rId2">
            <a:alphaModFix amt="69657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PolarisTransactions…"/>
          <p:cNvSpPr txBox="1"/>
          <p:nvPr/>
        </p:nvSpPr>
        <p:spPr>
          <a:xfrm>
            <a:off x="2158714" y="4248149"/>
            <a:ext cx="20066572" cy="5219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86468" dir="5400000">
              <a:schemeClr val="accent3">
                <a:alpha val="50000"/>
              </a:scheme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14300">
                <a:solidFill>
                  <a:srgbClr val="FEF100"/>
                </a:solidFill>
                <a:latin typeface="Neon Rave"/>
                <a:ea typeface="Neon Rave"/>
                <a:cs typeface="Neon Rave"/>
                <a:sym typeface="Neon Rave"/>
              </a:defRPr>
            </a:pPr>
            <a:r>
              <a:t>PolarisTransactions</a:t>
            </a:r>
          </a:p>
          <a:p>
            <a:pPr algn="ctr">
              <a:defRPr sz="14300">
                <a:solidFill>
                  <a:srgbClr val="FEF100"/>
                </a:solidFill>
                <a:latin typeface="Neon Rave"/>
                <a:ea typeface="Neon Rave"/>
                <a:cs typeface="Neon Rave"/>
                <a:sym typeface="Neon Rave"/>
              </a:defRPr>
            </a:pPr>
            <a:r>
              <a:t>DATABASE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o, what is PolarisTransac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So, what is PolarisTransactions?</a:t>
            </a:r>
          </a:p>
        </p:txBody>
      </p:sp>
      <p:sp>
        <p:nvSpPr>
          <p:cNvPr id="217" name="It’s 1 of 3…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It’s 1 of 3…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5000" y="0"/>
            <a:ext cx="2057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o, what is PolarisTransac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So, what is PolarisTransactions?</a:t>
            </a:r>
          </a:p>
        </p:txBody>
      </p:sp>
      <p:sp>
        <p:nvSpPr>
          <p:cNvPr id="222" name="It’s 1 of 3, and not half as cool as 7 of 9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It’s 1 of 3, and not half as cool as 7 of 9</a:t>
            </a:r>
          </a:p>
        </p:txBody>
      </p:sp>
      <p:sp>
        <p:nvSpPr>
          <p:cNvPr id="223" name="Three primary databa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Three primary databases</a:t>
            </a:r>
          </a:p>
          <a:p>
            <a:pPr lvl="1"/>
            <a:r>
              <a:t>Results - Notifications and queues</a:t>
            </a:r>
          </a:p>
          <a:p>
            <a:pPr lvl="1"/>
            <a:r>
              <a:t>Polaris - What’s happening now?</a:t>
            </a:r>
          </a:p>
          <a:p>
            <a:pPr lvl="1"/>
            <a:r>
              <a:t>PolarisTransactions - What happened?</a:t>
            </a:r>
          </a:p>
          <a:p>
            <a:pPr/>
            <a:r>
              <a:t>Your history, your archive, and a record of what’s happened in your Polaris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lease, I get everything….tiff" descr="Please, I get everything…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143000"/>
            <a:ext cx="22860000" cy="1143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the-question-1249x833.jpg" descr="the-question-1249x8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129" y="677613"/>
            <a:ext cx="18533742" cy="12360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CleanShot 2024-02-12 at 12.59.39.png" descr="CleanShot 2024-02-12 at 12.59.3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208"/>
            <a:ext cx="24384000" cy="136875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leanShot 2024-02-11 at 09.14.55.png" descr="CleanShot 2024-02-11 at 09.14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031"/>
            <a:ext cx="24384000" cy="1369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 Vast Differ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A Vast Difference</a:t>
            </a:r>
          </a:p>
        </p:txBody>
      </p:sp>
      <p:sp>
        <p:nvSpPr>
          <p:cNvPr id="232" name="Polaris vs PolarisTransac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Polaris vs PolarisTransactions</a:t>
            </a:r>
          </a:p>
        </p:txBody>
      </p:sp>
      <p:sp>
        <p:nvSpPr>
          <p:cNvPr id="233" name="Polaris databas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latin typeface="Graphik"/>
                <a:ea typeface="Graphik"/>
                <a:cs typeface="Graphik"/>
                <a:sym typeface="Graphik"/>
              </a:defRPr>
            </a:pPr>
            <a:r>
              <a:t>Polaris database</a:t>
            </a:r>
          </a:p>
          <a:p>
            <a:pPr lvl="1"/>
            <a:r>
              <a:t>Over 1,500 tables</a:t>
            </a:r>
          </a:p>
          <a:p>
            <a:pPr>
              <a:defRPr b="1">
                <a:latin typeface="Graphik"/>
                <a:ea typeface="Graphik"/>
                <a:cs typeface="Graphik"/>
                <a:sym typeface="Graphik"/>
              </a:defRPr>
            </a:pPr>
            <a:r>
              <a:t>PolarisTransactions</a:t>
            </a:r>
          </a:p>
          <a:p>
            <a:pPr lvl="1"/>
            <a:r>
              <a:t>16 tables</a:t>
            </a:r>
          </a:p>
          <a:p>
            <a:pPr lvl="2"/>
            <a:r>
              <a:t>No really, that’s it</a:t>
            </a:r>
          </a:p>
          <a:p>
            <a:pPr lvl="1"/>
            <a:r>
              <a:t>And you really only need 8 of them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leanShot 2024-02-12 at 07.30.15.tiff" descr="CleanShot 2024-02-12 at 07.30.1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644" y="0"/>
            <a:ext cx="1776871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JOINS... JOINS EVERYWHERE.tiff" descr="JOINS... JOINS EVERYWHER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622"/>
            <a:ext cx="24384000" cy="137087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You will never find….tiff" descr="You will never find…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51000"/>
            <a:ext cx="24384000" cy="1041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o… let’s do stuff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So… let’s do stuff</a:t>
            </a:r>
          </a:p>
        </p:txBody>
      </p:sp>
      <p:sp>
        <p:nvSpPr>
          <p:cNvPr id="242" name="A real world walk through PolarisTransac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A real world walk through PolarisTransactions</a:t>
            </a:r>
          </a:p>
        </p:txBody>
      </p:sp>
      <p:sp>
        <p:nvSpPr>
          <p:cNvPr id="243" name="Two roads diverged at a conference talk, and I —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Two roads diverged at a conference talk, and I —</a:t>
            </a:r>
          </a:p>
          <a:p>
            <a:pPr marL="0" indent="0">
              <a:buSzTx/>
              <a:buNone/>
            </a:pPr>
            <a:r>
              <a:t>I took the one based on the Wi-Fi</a:t>
            </a:r>
          </a:p>
          <a:p>
            <a:pPr marL="0" indent="0">
              <a:buSzTx/>
              <a:buNone/>
            </a:pPr>
            <a:r>
              <a:t>And that will make all the difference.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he Mystery of the Checked Out I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The Mystery of the Checked Out Item</a:t>
            </a:r>
          </a:p>
        </p:txBody>
      </p:sp>
      <p:sp>
        <p:nvSpPr>
          <p:cNvPr id="246" name="Who did what, with whom, and wher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Who did what, with whom, and where?</a:t>
            </a:r>
          </a:p>
        </p:txBody>
      </p:sp>
      <p:sp>
        <p:nvSpPr>
          <p:cNvPr id="247" name="Was there an item checked out?…"/>
          <p:cNvSpPr txBox="1"/>
          <p:nvPr/>
        </p:nvSpPr>
        <p:spPr>
          <a:xfrm>
            <a:off x="1232492" y="3814656"/>
            <a:ext cx="11699749" cy="838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>
              <a:buSzPct val="100000"/>
              <a:buChar char="•"/>
            </a:pPr>
            <a:r>
              <a:t>Was there an item checked out?</a:t>
            </a:r>
          </a:p>
          <a:p>
            <a:pPr marL="457200" indent="-457200">
              <a:buSzPct val="100000"/>
              <a:buChar char="•"/>
            </a:pPr>
            <a:r>
              <a:t>Who checked it out to this patron?</a:t>
            </a:r>
          </a:p>
          <a:p>
            <a:pPr marL="457200" indent="-457200">
              <a:buSzPct val="100000"/>
              <a:buChar char="•"/>
            </a:pPr>
            <a:r>
              <a:t>Where did the patron check out this item?</a:t>
            </a:r>
          </a:p>
          <a:p>
            <a:pPr marL="457200" indent="-457200">
              <a:buSzPct val="100000"/>
              <a:buChar char="•"/>
            </a:pPr>
            <a:r>
              <a:t>Who was the patron?</a:t>
            </a:r>
          </a:p>
          <a:p>
            <a:pPr marL="457200" indent="-457200">
              <a:buSzPct val="100000"/>
              <a:buChar char="•"/>
            </a:pPr>
            <a:r>
              <a:t>What was the title of the item they checked out?</a:t>
            </a:r>
          </a:p>
          <a:p>
            <a:pPr marL="457200" indent="-457200">
              <a:buSzPct val="100000"/>
              <a:buChar char="•"/>
            </a:pPr>
            <a:r>
              <a:t>What can we discover about this item?</a:t>
            </a:r>
          </a:p>
          <a:p>
            <a:pPr marL="457200" indent="-457200">
              <a:buSzPct val="100000"/>
              <a:buChar char="•"/>
            </a:pPr>
            <a:r>
              <a:t>What can you tell me about the patron?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7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One quick not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One quick note</a:t>
            </a:r>
          </a:p>
        </p:txBody>
      </p:sp>
      <p:sp>
        <p:nvSpPr>
          <p:cNvPr id="250" name="To allay fears and ease anxiety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To allay fears and ease anxiety</a:t>
            </a:r>
          </a:p>
        </p:txBody>
      </p:sp>
      <p:sp>
        <p:nvSpPr>
          <p:cNvPr id="251" name="We shall only SELEC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shall only SELECT</a:t>
            </a:r>
          </a:p>
          <a:p>
            <a:pPr/>
            <a:r>
              <a:t>We shall do naught but SELECT</a:t>
            </a:r>
          </a:p>
          <a:p>
            <a:pPr/>
            <a:r>
              <a:t>Creating temporary tables is okay</a:t>
            </a:r>
          </a:p>
          <a:p>
            <a:pPr/>
            <a:r>
              <a:t>For the most part…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Don’t Write Data to PolarisTransactions"/>
          <p:cNvSpPr txBox="1"/>
          <p:nvPr>
            <p:ph type="title"/>
          </p:nvPr>
        </p:nvSpPr>
        <p:spPr>
          <a:xfrm>
            <a:off x="1206500" y="5511800"/>
            <a:ext cx="21971000" cy="1689100"/>
          </a:xfrm>
          <a:prstGeom prst="rect">
            <a:avLst/>
          </a:prstGeom>
        </p:spPr>
        <p:txBody>
          <a:bodyPr/>
          <a:lstStyle>
            <a:lvl1pPr algn="ctr" defTabSz="2316421">
              <a:defRPr spc="-95" sz="9500"/>
            </a:lvl1pPr>
          </a:lstStyle>
          <a:p>
            <a:pPr/>
            <a:r>
              <a:t>Don’t Write Data to PolarisTransactions</a:t>
            </a:r>
          </a:p>
        </p:txBody>
      </p:sp>
      <p:sp>
        <p:nvSpPr>
          <p:cNvPr id="254" name="Just… just don’t"/>
          <p:cNvSpPr txBox="1"/>
          <p:nvPr>
            <p:ph type="body" idx="21"/>
          </p:nvPr>
        </p:nvSpPr>
        <p:spPr>
          <a:xfrm>
            <a:off x="1206500" y="7200900"/>
            <a:ext cx="21971000" cy="10033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/>
          </a:lstStyle>
          <a:p>
            <a:pPr/>
            <a:r>
              <a:t>Just… just don’t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595" y="54037"/>
            <a:ext cx="19922810" cy="13607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ransactionHead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TransactionHeaders</a:t>
            </a:r>
          </a:p>
        </p:txBody>
      </p:sp>
      <p:sp>
        <p:nvSpPr>
          <p:cNvPr id="259" name="Bottom up? Top down? Doesn’t matter, just start here.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Bottom up? Top down? Doesn’t matter, just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start here</a:t>
            </a:r>
            <a:r>
              <a:t>.</a:t>
            </a:r>
          </a:p>
        </p:txBody>
      </p:sp>
      <p:sp>
        <p:nvSpPr>
          <p:cNvPr id="260" name="Source of the problem’s at the origin.…"/>
          <p:cNvSpPr txBox="1"/>
          <p:nvPr/>
        </p:nvSpPr>
        <p:spPr>
          <a:xfrm>
            <a:off x="7939785" y="6104890"/>
            <a:ext cx="8504429" cy="1506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i="1">
                <a:latin typeface="Graphik"/>
                <a:ea typeface="Graphik"/>
                <a:cs typeface="Graphik"/>
                <a:sym typeface="Graphik"/>
              </a:defRPr>
            </a:pPr>
            <a:r>
              <a:t>Source of the problem’s at the origin.</a:t>
            </a:r>
          </a:p>
          <a:p>
            <a:pPr>
              <a:spcBef>
                <a:spcPts val="500"/>
              </a:spcBef>
            </a:pPr>
            <a:r>
              <a:t>~MCA (Beastie Boys), Triple Trouble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re-requisites and Disclaim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Pre-requisites and Disclaimers</a:t>
            </a:r>
          </a:p>
        </p:txBody>
      </p:sp>
      <p:sp>
        <p:nvSpPr>
          <p:cNvPr id="176" name="Or - is this session right for m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Or - is this session right for me?</a:t>
            </a:r>
          </a:p>
        </p:txBody>
      </p:sp>
      <p:sp>
        <p:nvSpPr>
          <p:cNvPr id="177" name="Diving deep into the Polaris databas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8620" indent="-388620" defTabSz="2072588">
              <a:spcBef>
                <a:spcPts val="3900"/>
              </a:spcBef>
              <a:defRPr sz="3400"/>
            </a:pPr>
            <a:r>
              <a:t>Diving deep into the Polaris databases</a:t>
            </a:r>
          </a:p>
          <a:p>
            <a:pPr marL="388620" indent="-388620" defTabSz="2072588">
              <a:spcBef>
                <a:spcPts val="3900"/>
              </a:spcBef>
              <a:defRPr sz="3400"/>
            </a:pPr>
            <a:r>
              <a:t>This is </a:t>
            </a:r>
            <a:r>
              <a:rPr i="1">
                <a:latin typeface="Graphik"/>
                <a:ea typeface="Graphik"/>
                <a:cs typeface="Graphik"/>
                <a:sym typeface="Graphik"/>
              </a:rPr>
              <a:t>not</a:t>
            </a:r>
            <a:r>
              <a:t> an advanced SQL talk - more like higher-level beginner to intermediate</a:t>
            </a:r>
          </a:p>
          <a:p>
            <a:pPr marL="388620" indent="-388620" defTabSz="2072588">
              <a:spcBef>
                <a:spcPts val="3900"/>
              </a:spcBef>
              <a:defRPr sz="3400"/>
            </a:pPr>
            <a:r>
              <a:t>You might want to know a bit of SQL and how it works</a:t>
            </a:r>
          </a:p>
          <a:p>
            <a:pPr lvl="1" marL="777240" indent="-388620" defTabSz="2072588">
              <a:spcBef>
                <a:spcPts val="3900"/>
              </a:spcBef>
              <a:defRPr sz="3400"/>
            </a:pPr>
            <a:r>
              <a:t>We’ll be looking at actual T-SQL queries</a:t>
            </a:r>
          </a:p>
          <a:p>
            <a:pPr marL="388620" indent="-388620" defTabSz="2072588">
              <a:spcBef>
                <a:spcPts val="3900"/>
              </a:spcBef>
              <a:defRPr sz="3400"/>
            </a:pPr>
            <a:r>
              <a:t>You might want to know the basic structure of the Polaris databases</a:t>
            </a:r>
          </a:p>
          <a:p>
            <a:pPr marL="388620" indent="-388620" defTabSz="2072588">
              <a:spcBef>
                <a:spcPts val="3900"/>
              </a:spcBef>
              <a:defRPr sz="3400"/>
            </a:pPr>
            <a:r>
              <a:t>I am </a:t>
            </a:r>
            <a:r>
              <a:rPr i="1">
                <a:latin typeface="Graphik"/>
                <a:ea typeface="Graphik"/>
                <a:cs typeface="Graphik"/>
                <a:sym typeface="Graphik"/>
              </a:rPr>
              <a:t>not</a:t>
            </a:r>
            <a:r>
              <a:t> a SQL expert</a:t>
            </a:r>
          </a:p>
          <a:p>
            <a:pPr lvl="1" marL="777240" indent="-388620" defTabSz="2072588">
              <a:spcBef>
                <a:spcPts val="3900"/>
              </a:spcBef>
              <a:defRPr sz="3400"/>
            </a:pPr>
            <a:r>
              <a:t>But I do write a helluva lot of it</a:t>
            </a:r>
          </a:p>
          <a:p>
            <a:pPr lvl="1" marL="777240" indent="-388620" defTabSz="2072588">
              <a:spcBef>
                <a:spcPts val="3900"/>
              </a:spcBef>
              <a:defRPr sz="3400"/>
            </a:pPr>
            <a:r>
              <a:t>I even wrote a book about it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CleanShot 2024-02-12 at 07.30.15.tiff" descr="CleanShot 2024-02-12 at 07.30.1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644" y="0"/>
            <a:ext cx="1776871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Oval"/>
          <p:cNvSpPr/>
          <p:nvPr/>
        </p:nvSpPr>
        <p:spPr>
          <a:xfrm>
            <a:off x="2777066" y="1693333"/>
            <a:ext cx="9337809" cy="4271632"/>
          </a:xfrm>
          <a:prstGeom prst="ellipse">
            <a:avLst/>
          </a:prstGeom>
          <a:ln w="63500">
            <a:solidFill>
              <a:schemeClr val="accent5">
                <a:hueOff val="-318797"/>
                <a:lumOff val="-22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CleanShot 2024-02-12 at 09.12.09.tiff" descr="CleanShot 2024-02-12 at 09.12.09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961752"/>
            <a:ext cx="12700000" cy="3721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 Layer.tiff" descr="Image Layer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501" y="6650462"/>
            <a:ext cx="22800998" cy="54152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CleanShot 2024-02-12 at 10.13.28.tiff" descr="CleanShot 2024-02-12 at 10.13.28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400050"/>
            <a:ext cx="12700000" cy="9359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CleanShot 2024-02-12 at 10.14.24.png" descr="CleanShot 2024-02-12 at 10.14.2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183" y="10545233"/>
            <a:ext cx="22889634" cy="14248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CleanShot 2024-02-12 at 07.30.15.tiff" descr="CleanShot 2024-02-12 at 07.30.1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644" y="0"/>
            <a:ext cx="1776871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Oval"/>
          <p:cNvSpPr/>
          <p:nvPr/>
        </p:nvSpPr>
        <p:spPr>
          <a:xfrm>
            <a:off x="12107333" y="1917261"/>
            <a:ext cx="9337809" cy="2680495"/>
          </a:xfrm>
          <a:prstGeom prst="ellipse">
            <a:avLst/>
          </a:prstGeom>
          <a:ln w="63500">
            <a:solidFill>
              <a:schemeClr val="accent5">
                <a:hueOff val="-318797"/>
                <a:lumOff val="-22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CleanShot 2024-02-12 at 10.18.20.tiff" descr="CleanShot 2024-02-12 at 10.18.2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1685652"/>
            <a:ext cx="12700000" cy="2273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CleanShot 2024-02-12 at 10.19.08.tiff" descr="CleanShot 2024-02-12 at 10.19.08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85593" y="5002468"/>
            <a:ext cx="19412814" cy="7475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CleanShot 2024-02-12 at 10.23.46.tiff" descr="CleanShot 2024-02-12 at 10.23.46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9445" y="319616"/>
            <a:ext cx="10705110" cy="8596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CleanShot 2024-02-12 at 10.24.52.png" descr="CleanShot 2024-02-12 at 10.24.5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4502" y="10207834"/>
            <a:ext cx="22574996" cy="1180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ransactionDetai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TransactionDetails</a:t>
            </a:r>
          </a:p>
        </p:txBody>
      </p:sp>
      <p:sp>
        <p:nvSpPr>
          <p:cNvPr id="281" name="Just the facts, ma’a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Just the facts, ma’am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.tiff" descr="Layer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8465"/>
            <a:ext cx="24384000" cy="12759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ransactionDetai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TransactionDetails</a:t>
            </a:r>
          </a:p>
        </p:txBody>
      </p:sp>
      <p:sp>
        <p:nvSpPr>
          <p:cNvPr id="286" name="Just the facts, ma’a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Just the facts, ma’am</a:t>
            </a:r>
          </a:p>
        </p:txBody>
      </p:sp>
      <p:sp>
        <p:nvSpPr>
          <p:cNvPr id="287" name="Each Transaction Type has its own sets of detail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Each Transaction Type has its own sets of details</a:t>
            </a:r>
          </a:p>
          <a:p>
            <a:pPr/>
            <a:r>
              <a:t>There is no primary key</a:t>
            </a:r>
          </a:p>
          <a:p>
            <a:pPr/>
            <a:r>
              <a:t>All is code</a:t>
            </a:r>
          </a:p>
          <a:p>
            <a:pPr/>
            <a:r>
              <a:t>But all is </a:t>
            </a:r>
            <a:r>
              <a:rPr i="1">
                <a:latin typeface="Graphik"/>
                <a:ea typeface="Graphik"/>
                <a:cs typeface="Graphik"/>
                <a:sym typeface="Graphik"/>
              </a:rPr>
              <a:t>referenced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7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CleanShot 2024-02-12 at 07.30.15.tiff" descr="CleanShot 2024-02-12 at 07.30.1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7644" y="0"/>
            <a:ext cx="17768712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Oval"/>
          <p:cNvSpPr/>
          <p:nvPr/>
        </p:nvSpPr>
        <p:spPr>
          <a:xfrm>
            <a:off x="2353733" y="5956060"/>
            <a:ext cx="10449985" cy="3857427"/>
          </a:xfrm>
          <a:prstGeom prst="ellipse">
            <a:avLst/>
          </a:prstGeom>
          <a:ln w="63500">
            <a:solidFill>
              <a:schemeClr val="accent5">
                <a:hueOff val="-318797"/>
                <a:lumOff val="-22745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spcBef>
                <a:spcPts val="0"/>
              </a:spcBef>
              <a:defRPr sz="3200">
                <a:solidFill>
                  <a:schemeClr val="accent1">
                    <a:satOff val="5092"/>
                    <a:lumOff val="-28652"/>
                  </a:schemeClr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180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CleanShot 2024-02-12 at 10.33.00.tiff" descr="CleanShot 2024-02-12 at 10.33.0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324635"/>
            <a:ext cx="12700000" cy="3505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CleanShot 2024-02-12 at 10.33.59.png" descr="CleanShot 2024-02-12 at 10.33.5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3511" y="4208718"/>
            <a:ext cx="12336978" cy="88746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ransactionSubTyp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TransactionSubTypes</a:t>
            </a:r>
          </a:p>
        </p:txBody>
      </p:sp>
      <p:sp>
        <p:nvSpPr>
          <p:cNvPr id="296" name="Data points become connec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Data points become connections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strid et Raphaelle 08.jpg" descr="Astrid et Raphaelle 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2487" y="0"/>
            <a:ext cx="2057902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ransactionSubTyp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TransactionSubTypes</a:t>
            </a:r>
          </a:p>
        </p:txBody>
      </p:sp>
      <p:sp>
        <p:nvSpPr>
          <p:cNvPr id="301" name="Data points become connection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Data points become connections</a:t>
            </a:r>
          </a:p>
        </p:txBody>
      </p:sp>
      <p:sp>
        <p:nvSpPr>
          <p:cNvPr id="302" name="Each TransactionSubType is code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Each TransactionSubType is coded</a:t>
            </a:r>
          </a:p>
          <a:p>
            <a:pPr/>
            <a:r>
              <a:t>The code is consistent throughout the entire database</a:t>
            </a:r>
          </a:p>
          <a:p>
            <a:pPr/>
            <a:r>
              <a:t>Refer to PolarisTransactions.Polaris.TransactionSubTypes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CleanShot 2024-02-12 at 10.42.17.png" descr="CleanShot 2024-02-12 at 10.42.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94698" y="5831416"/>
            <a:ext cx="14594604" cy="7569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CleanShot 2024-02-12 at 10.43.39.tiff" descr="CleanShot 2024-02-12 at 10.43.39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2079" y="328083"/>
            <a:ext cx="10099843" cy="5282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CleanShot 2024-02-12 at 12.13.09.tiff" descr="CleanShot 2024-02-12 at 12.13.09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897466"/>
            <a:ext cx="12700000" cy="690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CleanShot 2024-02-12 at 12.13.53.tiff" descr="CleanShot 2024-02-12 at 12.13.53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8891" y="9324214"/>
            <a:ext cx="20626218" cy="1650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CleanShot 2024-02-12 at 12.31.28.tiff" descr="CleanShot 2024-02-12 at 12.31.28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42000" y="182033"/>
            <a:ext cx="12700000" cy="810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CleanShot 2024-02-12 at 12.32.18.tiff" descr="CleanShot 2024-02-12 at 12.32.18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21757" y="9476316"/>
            <a:ext cx="18140486" cy="16870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he Mystery of the Checked Out Ite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95" sz="9500"/>
            </a:lvl1pPr>
          </a:lstStyle>
          <a:p>
            <a:pPr/>
            <a:r>
              <a:t>The Mystery of the Checked Out Item</a:t>
            </a:r>
          </a:p>
        </p:txBody>
      </p:sp>
      <p:sp>
        <p:nvSpPr>
          <p:cNvPr id="314" name="Who did what, with whom, and where?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Who did what, with whom, and where?</a:t>
            </a:r>
          </a:p>
        </p:txBody>
      </p:sp>
      <p:sp>
        <p:nvSpPr>
          <p:cNvPr id="315" name="Was there an item checked out? — Yes…"/>
          <p:cNvSpPr txBox="1"/>
          <p:nvPr/>
        </p:nvSpPr>
        <p:spPr>
          <a:xfrm>
            <a:off x="1232492" y="3814656"/>
            <a:ext cx="21611305" cy="8389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>
              <a:buSzPct val="100000"/>
              <a:buChar char="•"/>
            </a:pPr>
            <a:r>
              <a:t>Was there an item checked out?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Yes</a:t>
            </a:r>
            <a:endParaRPr b="1">
              <a:latin typeface="Graphik"/>
              <a:ea typeface="Graphik"/>
              <a:cs typeface="Graphik"/>
              <a:sym typeface="Graphik"/>
            </a:endParaRPr>
          </a:p>
          <a:p>
            <a:pPr marL="457200" indent="-457200">
              <a:buSzPct val="100000"/>
              <a:buChar char="•"/>
            </a:pPr>
            <a:r>
              <a:t>Who checked it out to this patron?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dmesser</a:t>
            </a:r>
          </a:p>
          <a:p>
            <a:pPr marL="457200" indent="-457200">
              <a:buSzPct val="100000"/>
              <a:buChar char="•"/>
            </a:pPr>
            <a:r>
              <a:t>Where did the patron check out this item?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Temecula Public Library, TEM-CIRC01</a:t>
            </a:r>
          </a:p>
          <a:p>
            <a:pPr marL="457200" indent="-457200">
              <a:buSzPct val="100000"/>
              <a:buChar char="•"/>
            </a:pPr>
            <a:r>
              <a:t>Who was the patron?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Fester Bestertester</a:t>
            </a:r>
          </a:p>
          <a:p>
            <a:pPr marL="457200" indent="-457200">
              <a:buSzPct val="100000"/>
              <a:buChar char="•"/>
            </a:pPr>
            <a:r>
              <a:t>What was the title of the item they checked out? — </a:t>
            </a:r>
            <a:r>
              <a:rPr b="1" i="1">
                <a:latin typeface="Graphik"/>
                <a:ea typeface="Graphik"/>
                <a:cs typeface="Graphik"/>
                <a:sym typeface="Graphik"/>
              </a:rPr>
              <a:t>Altered Carbon</a:t>
            </a:r>
          </a:p>
          <a:p>
            <a:pPr marL="457200" indent="-457200">
              <a:buSzPct val="100000"/>
              <a:buChar char="•"/>
            </a:pPr>
            <a:r>
              <a:t>What can we discover about this item?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Book, Richard K. Morgan, 0000941336386 </a:t>
            </a:r>
            <a:endParaRPr b="1">
              <a:latin typeface="Graphik"/>
              <a:ea typeface="Graphik"/>
              <a:cs typeface="Graphik"/>
              <a:sym typeface="Graphik"/>
            </a:endParaRPr>
          </a:p>
          <a:p>
            <a:pPr marL="457200" indent="-457200">
              <a:buSzPct val="100000"/>
              <a:buChar char="•"/>
            </a:pPr>
            <a:r>
              <a:t>What can you tell me about the patron? — </a:t>
            </a:r>
            <a:r>
              <a:rPr b="1">
                <a:latin typeface="Graphik"/>
                <a:ea typeface="Graphik"/>
                <a:cs typeface="Graphik"/>
                <a:sym typeface="Graphik"/>
              </a:rPr>
              <a:t>Fester Bestertester, 29306000314159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CleanShot 2024-02-16 at 08.26.35.png" descr="CleanShot 2024-02-16 at 08.26.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74387" y="394885"/>
            <a:ext cx="8035225" cy="12926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CleanShot 2024-02-11 at 09.14.55.png" descr="CleanShot 2024-02-11 at 09.14.5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031"/>
            <a:ext cx="24384000" cy="136959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183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  <p:sp>
        <p:nvSpPr>
          <p:cNvPr id="184" name="I like bright text on dark background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like bright text on dark backgrounds</a:t>
            </a:r>
          </a:p>
        </p:txBody>
      </p:sp>
      <p:pic>
        <p:nvPicPr>
          <p:cNvPr id="185" name="Dan - Punk Shirt - No Background.png" descr="Dan - Punk Shirt - No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15766">
            <a:off x="18651808" y="12777246"/>
            <a:ext cx="8933809" cy="11103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38250" y="0"/>
            <a:ext cx="219075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188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  <p:sp>
        <p:nvSpPr>
          <p:cNvPr id="189" name="I like bright text on dark backgroun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like bright text on dark backgrounds</a:t>
            </a:r>
          </a:p>
          <a:p>
            <a:pPr/>
            <a:r>
              <a:t>Worked in libraries for almost 30 years</a:t>
            </a:r>
          </a:p>
        </p:txBody>
      </p:sp>
      <p:pic>
        <p:nvPicPr>
          <p:cNvPr id="190" name="Dan - Punk Shirt - No Background.png" descr="Dan - Punk Shirt - No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15766">
            <a:off x="18330074" y="11050046"/>
            <a:ext cx="8933810" cy="11103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193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  <p:sp>
        <p:nvSpPr>
          <p:cNvPr id="194" name="I like bright text on dark backgroun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like bright text on dark backgrounds</a:t>
            </a:r>
          </a:p>
          <a:p>
            <a:pPr/>
            <a:r>
              <a:t>Worked in libraries for almost 30 years</a:t>
            </a:r>
          </a:p>
          <a:p>
            <a:pPr/>
            <a:r>
              <a:t>Polaris ILS Administrator</a:t>
            </a:r>
          </a:p>
        </p:txBody>
      </p:sp>
      <p:pic>
        <p:nvPicPr>
          <p:cNvPr id="195" name="Dan - Punk Shirt - No Background.png" descr="Dan - Punk Shirt - No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15766">
            <a:off x="17314074" y="9238179"/>
            <a:ext cx="8933810" cy="11103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198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  <p:sp>
        <p:nvSpPr>
          <p:cNvPr id="199" name="I like bright text on dark backgroun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like bright text on dark backgrounds</a:t>
            </a:r>
          </a:p>
          <a:p>
            <a:pPr/>
            <a:r>
              <a:t>Worked in libraries for almost 30 years</a:t>
            </a:r>
          </a:p>
          <a:p>
            <a:pPr/>
            <a:r>
              <a:t>Polaris ILS Administrator</a:t>
            </a:r>
          </a:p>
          <a:p>
            <a:pPr/>
            <a:r>
              <a:t>SQL hacker</a:t>
            </a:r>
          </a:p>
        </p:txBody>
      </p:sp>
      <p:pic>
        <p:nvPicPr>
          <p:cNvPr id="200" name="Dan - Punk Shirt - No Background.png" descr="Dan - Punk Shirt - No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15766">
            <a:off x="15874741" y="5800712"/>
            <a:ext cx="8933809" cy="11103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Who’s this guy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316421">
              <a:defRPr spc="-95" sz="9500"/>
            </a:pPr>
            <a:r>
              <a:t>Who’s </a:t>
            </a:r>
            <a:r>
              <a:rPr i="1">
                <a:latin typeface="Produkt Regular"/>
                <a:ea typeface="Produkt Regular"/>
                <a:cs typeface="Produkt Regular"/>
                <a:sym typeface="Produkt Regular"/>
              </a:rPr>
              <a:t>this</a:t>
            </a:r>
            <a:r>
              <a:t> guy?</a:t>
            </a:r>
          </a:p>
        </p:txBody>
      </p:sp>
      <p:sp>
        <p:nvSpPr>
          <p:cNvPr id="203" name="Hello, I’m Dan (he/him)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1" marL="0" indent="45720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r>
              <a:t>Hello, I’m Dan (he/him)</a:t>
            </a:r>
          </a:p>
        </p:txBody>
      </p:sp>
      <p:sp>
        <p:nvSpPr>
          <p:cNvPr id="204" name="I like bright text on dark background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like bright text on dark backgrounds</a:t>
            </a:r>
          </a:p>
          <a:p>
            <a:pPr/>
            <a:r>
              <a:t>Worked in libraries for almost 30 years</a:t>
            </a:r>
          </a:p>
          <a:p>
            <a:pPr/>
            <a:r>
              <a:t>Polaris ILS Administrator</a:t>
            </a:r>
          </a:p>
          <a:p>
            <a:pPr/>
            <a:r>
              <a:t>SQL hacker</a:t>
            </a:r>
          </a:p>
          <a:p>
            <a:pPr/>
            <a:r>
              <a:t>Data analyst &amp; storyteller</a:t>
            </a:r>
          </a:p>
        </p:txBody>
      </p:sp>
      <p:pic>
        <p:nvPicPr>
          <p:cNvPr id="205" name="Dan - Punk Shirt - No Background.png" descr="Dan - Punk Shirt - No Backgroun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615766">
            <a:off x="15688474" y="3633246"/>
            <a:ext cx="8933810" cy="11103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FF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5_DynamicWavesDark">
  <a:themeElements>
    <a:clrScheme name="35_DynamicWavesDark">
      <a:dk1>
        <a:srgbClr val="000000"/>
      </a:dk1>
      <a:lt1>
        <a:srgbClr val="FFFFFF"/>
      </a:lt1>
      <a:dk2>
        <a:srgbClr val="53585F"/>
      </a:dk2>
      <a:lt2>
        <a:srgbClr val="D5D5D5"/>
      </a:lt2>
      <a:accent1>
        <a:srgbClr val="9BAABB"/>
      </a:accent1>
      <a:accent2>
        <a:srgbClr val="4CECD6"/>
      </a:accent2>
      <a:accent3>
        <a:srgbClr val="31FD29"/>
      </a:accent3>
      <a:accent4>
        <a:srgbClr val="FEFB00"/>
      </a:accent4>
      <a:accent5>
        <a:srgbClr val="F8ADB9"/>
      </a:accent5>
      <a:accent6>
        <a:srgbClr val="DE9DFE"/>
      </a:accent6>
      <a:hlink>
        <a:srgbClr val="0000FF"/>
      </a:hlink>
      <a:folHlink>
        <a:srgbClr val="FF00FF"/>
      </a:folHlink>
    </a:clrScheme>
    <a:fontScheme name="35_DynamicWavesDark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5_DynamicWavesDar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chemeClr val="accent1">
                <a:satOff val="5092"/>
                <a:lumOff val="-28652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