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4572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9144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13716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18288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22860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27432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32004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36576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Author and Date"/>
          <p:cNvSpPr txBox="1"/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pc="-55" sz="5500"/>
            </a:lvl1pPr>
            <a:lvl2pPr marL="0" indent="457200" defTabSz="825500">
              <a:buClrTx/>
              <a:buSzTx/>
              <a:buNone/>
              <a:defRPr spc="-55" sz="5500"/>
            </a:lvl2pPr>
            <a:lvl3pPr marL="0" indent="914400" defTabSz="825500">
              <a:buClrTx/>
              <a:buSzTx/>
              <a:buNone/>
              <a:defRPr spc="-55" sz="5500"/>
            </a:lvl3pPr>
            <a:lvl4pPr marL="0" indent="1371600" defTabSz="825500">
              <a:buClrTx/>
              <a:buSzTx/>
              <a:buNone/>
              <a:defRPr spc="-55" sz="5500"/>
            </a:lvl4pPr>
            <a:lvl5pPr marL="0" indent="1828800" defTabSz="825500">
              <a:buClrTx/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70000" y="4546600"/>
            <a:ext cx="21844000" cy="46780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270000" y="4659369"/>
            <a:ext cx="21844000" cy="4394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Northern Lights display over a snowy landscape"/>
          <p:cNvSpPr/>
          <p:nvPr>
            <p:ph type="pic" sz="half" idx="21"/>
          </p:nvPr>
        </p:nvSpPr>
        <p:spPr>
          <a:xfrm>
            <a:off x="12192000" y="62293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Colorful clouds against a starry night sky"/>
          <p:cNvSpPr/>
          <p:nvPr>
            <p:ph type="pic" sz="half" idx="22"/>
          </p:nvPr>
        </p:nvSpPr>
        <p:spPr>
          <a:xfrm>
            <a:off x="12192000" y="-641351"/>
            <a:ext cx="12192000" cy="812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Northern Lights display over a snowy mountain landscape"/>
          <p:cNvSpPr/>
          <p:nvPr>
            <p:ph type="pic" idx="23"/>
          </p:nvPr>
        </p:nvSpPr>
        <p:spPr>
          <a:xfrm>
            <a:off x="-1" y="-2258501"/>
            <a:ext cx="12166601" cy="18233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Northern Lights display over a snowy landscape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orthern Lights display in a dark night sky over mountains"/>
          <p:cNvSpPr/>
          <p:nvPr>
            <p:ph type="pic" idx="21"/>
          </p:nvPr>
        </p:nvSpPr>
        <p:spPr>
          <a:xfrm>
            <a:off x="0" y="-762000"/>
            <a:ext cx="24384000" cy="1524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lorful clouds against a starry night sky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70000" y="3886200"/>
            <a:ext cx="9652000" cy="3200202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orthern Lights display over a snowy mountain landscape"/>
          <p:cNvSpPr/>
          <p:nvPr>
            <p:ph type="pic" idx="21"/>
          </p:nvPr>
        </p:nvSpPr>
        <p:spPr>
          <a:xfrm>
            <a:off x="12204700" y="-2277533"/>
            <a:ext cx="12192000" cy="182710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Slide Subtitle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FF00"/>
                    </a:gs>
                    <a:gs pos="100000">
                      <a:srgbClr val="007DFF"/>
                    </a:gs>
                  </a:gsLst>
                  <a:lin ang="3965999" scaled="0"/>
                </a:gra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825500">
              <a:spcBef>
                <a:spcPts val="0"/>
              </a:spcBef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http://cyberpunklibrarian.com/iug2025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olaris and a Pond.png" descr="Polaris and a Po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519" y="-8383"/>
            <a:ext cx="24413805" cy="137327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Views! (huh!) Good God, Y’all!"/>
          <p:cNvSpPr txBox="1"/>
          <p:nvPr>
            <p:ph type="ctrTitle"/>
          </p:nvPr>
        </p:nvSpPr>
        <p:spPr>
          <a:xfrm>
            <a:off x="1270000" y="706125"/>
            <a:ext cx="21844000" cy="2051209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Views! (huh!) Good God, Y’all!</a:t>
            </a:r>
          </a:p>
        </p:txBody>
      </p:sp>
      <p:sp>
        <p:nvSpPr>
          <p:cNvPr id="202" name="What are they good for?"/>
          <p:cNvSpPr txBox="1"/>
          <p:nvPr>
            <p:ph type="subTitle" sz="quarter" idx="1"/>
          </p:nvPr>
        </p:nvSpPr>
        <p:spPr>
          <a:xfrm>
            <a:off x="1270000" y="2557421"/>
            <a:ext cx="21844000" cy="13686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What are they good for?</a:t>
            </a:r>
          </a:p>
        </p:txBody>
      </p:sp>
      <p:sp>
        <p:nvSpPr>
          <p:cNvPr id="203" name="Absolutely noth…."/>
          <p:cNvSpPr txBox="1"/>
          <p:nvPr/>
        </p:nvSpPr>
        <p:spPr>
          <a:xfrm>
            <a:off x="1405957" y="4134781"/>
            <a:ext cx="5581194" cy="90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Absolutely noth….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Views! (huh!) Good God, Y’all!"/>
          <p:cNvSpPr txBox="1"/>
          <p:nvPr>
            <p:ph type="ctrTitle"/>
          </p:nvPr>
        </p:nvSpPr>
        <p:spPr>
          <a:xfrm>
            <a:off x="1270000" y="706125"/>
            <a:ext cx="21844000" cy="2051209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Views! (huh!) Good God, Y’all!</a:t>
            </a:r>
          </a:p>
        </p:txBody>
      </p:sp>
      <p:sp>
        <p:nvSpPr>
          <p:cNvPr id="206" name="What are they good for?"/>
          <p:cNvSpPr txBox="1"/>
          <p:nvPr>
            <p:ph type="subTitle" sz="quarter" idx="1"/>
          </p:nvPr>
        </p:nvSpPr>
        <p:spPr>
          <a:xfrm>
            <a:off x="1270000" y="2557421"/>
            <a:ext cx="21844000" cy="13686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What are they good for?</a:t>
            </a:r>
          </a:p>
        </p:txBody>
      </p:sp>
      <p:sp>
        <p:nvSpPr>
          <p:cNvPr id="207" name="Save a query for later use…"/>
          <p:cNvSpPr txBox="1"/>
          <p:nvPr/>
        </p:nvSpPr>
        <p:spPr>
          <a:xfrm>
            <a:off x="1287264" y="4990972"/>
            <a:ext cx="20963254" cy="6496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Save a query for later use</a:t>
            </a:r>
          </a:p>
          <a:p>
            <a:pPr lvl="1" marL="1117600" indent="-558800">
              <a:buClr>
                <a:srgbClr val="FFFFFF"/>
              </a:buClr>
              <a:buSzPct val="100000"/>
              <a:buChar char="•"/>
            </a:pPr>
            <a:r>
              <a:t>And you’re saving it to the database itself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Don’t you get a little tired of typing the word JOIN?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Create a complex view and then just call it via SELECT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Permissions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Development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olaris Views"/>
          <p:cNvSpPr txBox="1"/>
          <p:nvPr>
            <p:ph type="ctrTitle"/>
          </p:nvPr>
        </p:nvSpPr>
        <p:spPr>
          <a:xfrm>
            <a:off x="1270000" y="706125"/>
            <a:ext cx="21844000" cy="2051209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Polaris Views</a:t>
            </a:r>
          </a:p>
        </p:txBody>
      </p:sp>
      <p:sp>
        <p:nvSpPr>
          <p:cNvPr id="210" name="aka “Let’s reverse engineer the Polaris database”"/>
          <p:cNvSpPr txBox="1"/>
          <p:nvPr>
            <p:ph type="subTitle" sz="quarter" idx="1"/>
          </p:nvPr>
        </p:nvSpPr>
        <p:spPr>
          <a:xfrm>
            <a:off x="1270000" y="2557421"/>
            <a:ext cx="21844000" cy="13686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aka “Let’s reverse engineer the Polaris database”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Astronauts.jpg" descr="Astronaut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olaris Views"/>
          <p:cNvSpPr txBox="1"/>
          <p:nvPr>
            <p:ph type="ctrTitle"/>
          </p:nvPr>
        </p:nvSpPr>
        <p:spPr>
          <a:xfrm>
            <a:off x="1270000" y="706125"/>
            <a:ext cx="21844000" cy="2051209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Polaris Views</a:t>
            </a:r>
          </a:p>
        </p:txBody>
      </p:sp>
      <p:sp>
        <p:nvSpPr>
          <p:cNvPr id="215" name="aka “Let’s reverse engineer the Polaris database”"/>
          <p:cNvSpPr txBox="1"/>
          <p:nvPr>
            <p:ph type="subTitle" sz="quarter" idx="1"/>
          </p:nvPr>
        </p:nvSpPr>
        <p:spPr>
          <a:xfrm>
            <a:off x="1270000" y="2557421"/>
            <a:ext cx="21844000" cy="13686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aka “Let’s reverse engineer the Polaris database”</a:t>
            </a:r>
          </a:p>
        </p:txBody>
      </p:sp>
      <p:sp>
        <p:nvSpPr>
          <p:cNvPr id="216" name="Of the 1,071 views in the Polaris 7.7 database…"/>
          <p:cNvSpPr txBox="1"/>
          <p:nvPr/>
        </p:nvSpPr>
        <p:spPr>
          <a:xfrm>
            <a:off x="1710373" y="5286248"/>
            <a:ext cx="20963255" cy="3143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Of the 1,071 views in the Polaris 7.7 database</a:t>
            </a:r>
          </a:p>
          <a:p>
            <a:pPr lvl="1" marL="1117600" indent="-558800">
              <a:buClr>
                <a:srgbClr val="FFFFFF"/>
              </a:buClr>
              <a:buSzPct val="100000"/>
              <a:buChar char="•"/>
            </a:pPr>
            <a:r>
              <a:t>926 of them deal with Z39.50</a:t>
            </a:r>
          </a:p>
          <a:p>
            <a:pPr lvl="1" marL="1117600" indent="-558800">
              <a:buClr>
                <a:srgbClr val="FFFFFF"/>
              </a:buClr>
              <a:buSzPct val="100000"/>
              <a:buChar char="•"/>
            </a:pPr>
            <a:r>
              <a:t>The other 145, those are more interesting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olaris Views"/>
          <p:cNvSpPr txBox="1"/>
          <p:nvPr>
            <p:ph type="ctrTitle"/>
          </p:nvPr>
        </p:nvSpPr>
        <p:spPr>
          <a:xfrm>
            <a:off x="1270000" y="706125"/>
            <a:ext cx="21844000" cy="2051209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Polaris Views</a:t>
            </a:r>
          </a:p>
        </p:txBody>
      </p:sp>
      <p:sp>
        <p:nvSpPr>
          <p:cNvPr id="219" name="aka “Let’s reverse engineer the Polaris database”"/>
          <p:cNvSpPr txBox="1"/>
          <p:nvPr>
            <p:ph type="subTitle" sz="quarter" idx="1"/>
          </p:nvPr>
        </p:nvSpPr>
        <p:spPr>
          <a:xfrm>
            <a:off x="1270000" y="2557421"/>
            <a:ext cx="21844000" cy="13686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aka “Let’s reverse engineer the Polaris database”</a:t>
            </a:r>
          </a:p>
        </p:txBody>
      </p:sp>
      <p:sp>
        <p:nvSpPr>
          <p:cNvPr id="220" name="Of the 1,071 views in the Polaris 7.7 database…"/>
          <p:cNvSpPr txBox="1"/>
          <p:nvPr/>
        </p:nvSpPr>
        <p:spPr>
          <a:xfrm>
            <a:off x="1710373" y="5286248"/>
            <a:ext cx="20963255" cy="3143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Of the 1,071 views in the Polaris 7.7 database</a:t>
            </a:r>
          </a:p>
          <a:p>
            <a:pPr lvl="1" marL="1117600" indent="-558800">
              <a:buClr>
                <a:srgbClr val="FFFFFF"/>
              </a:buClr>
              <a:buSzPct val="100000"/>
              <a:buChar char="•"/>
            </a:pPr>
            <a:r>
              <a:t>926 of them deal with Z39.50</a:t>
            </a:r>
          </a:p>
          <a:p>
            <a:pPr lvl="1" marL="1117600" indent="-558800">
              <a:buClr>
                <a:srgbClr val="FFFFFF"/>
              </a:buClr>
              <a:buSzPct val="100000"/>
              <a:buChar char="•"/>
            </a:pPr>
            <a:r>
              <a:t>The other 145, those are more interesting</a:t>
            </a:r>
          </a:p>
        </p:txBody>
      </p:sp>
      <p:sp>
        <p:nvSpPr>
          <p:cNvPr id="221" name="SELECT…"/>
          <p:cNvSpPr txBox="1"/>
          <p:nvPr/>
        </p:nvSpPr>
        <p:spPr>
          <a:xfrm>
            <a:off x="16315994" y="8191007"/>
            <a:ext cx="7156253" cy="474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SELECT</a:t>
            </a:r>
          </a:p>
          <a:p>
            <a:pPr lvl="1">
              <a:defRPr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TABLE_SCHEMA, TABLE_NAME</a:t>
            </a:r>
          </a:p>
          <a:p>
            <a:pPr>
              <a:defRPr b="1"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FROM</a:t>
            </a:r>
          </a:p>
          <a:p>
            <a:pPr lvl="1">
              <a:defRPr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INFORMATION_SCHEMA.VIEWS</a:t>
            </a:r>
          </a:p>
          <a:p>
            <a:pPr>
              <a:defRPr b="1"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ORDER BY</a:t>
            </a:r>
          </a:p>
          <a:p>
            <a:pPr lvl="1">
              <a:defRPr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TABLE_NAME;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oking around"/>
          <p:cNvSpPr txBox="1"/>
          <p:nvPr>
            <p:ph type="ctrTitle"/>
          </p:nvPr>
        </p:nvSpPr>
        <p:spPr>
          <a:xfrm>
            <a:off x="1270000" y="706125"/>
            <a:ext cx="21844000" cy="2051209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Poking around</a:t>
            </a:r>
          </a:p>
        </p:txBody>
      </p:sp>
      <p:sp>
        <p:nvSpPr>
          <p:cNvPr id="224" name="Finding your own uses for things"/>
          <p:cNvSpPr txBox="1"/>
          <p:nvPr>
            <p:ph type="subTitle" sz="quarter" idx="1"/>
          </p:nvPr>
        </p:nvSpPr>
        <p:spPr>
          <a:xfrm>
            <a:off x="1270000" y="2557421"/>
            <a:ext cx="21844000" cy="13686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Finding your own uses for things</a:t>
            </a:r>
          </a:p>
        </p:txBody>
      </p:sp>
      <p:sp>
        <p:nvSpPr>
          <p:cNvPr id="225" name="For the most part, SELECT  TOP  1000 * is basically free…"/>
          <p:cNvSpPr txBox="1"/>
          <p:nvPr/>
        </p:nvSpPr>
        <p:spPr>
          <a:xfrm>
            <a:off x="1710373" y="4727447"/>
            <a:ext cx="20963255" cy="4261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For the most part, </a:t>
            </a:r>
            <a:r>
              <a:rPr b="1"/>
              <a:t>SELECT  TOP  1000 *</a:t>
            </a:r>
            <a:r>
              <a:t> is basically free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You’re not writing anything to the database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You’re not pulling a lot of data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You can see what the view delivers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Looking around"/>
          <p:cNvSpPr txBox="1"/>
          <p:nvPr>
            <p:ph type="ctrTitle"/>
          </p:nvPr>
        </p:nvSpPr>
        <p:spPr>
          <a:xfrm>
            <a:off x="1270000" y="706125"/>
            <a:ext cx="21844000" cy="2051209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Looking around</a:t>
            </a:r>
          </a:p>
        </p:txBody>
      </p:sp>
      <p:sp>
        <p:nvSpPr>
          <p:cNvPr id="228" name="The clues are in the names"/>
          <p:cNvSpPr txBox="1"/>
          <p:nvPr>
            <p:ph type="subTitle" sz="quarter" idx="1"/>
          </p:nvPr>
        </p:nvSpPr>
        <p:spPr>
          <a:xfrm>
            <a:off x="1270000" y="2557421"/>
            <a:ext cx="21844000" cy="13686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The clues are in the names</a:t>
            </a:r>
          </a:p>
        </p:txBody>
      </p:sp>
      <p:sp>
        <p:nvSpPr>
          <p:cNvPr id="229" name="There’s a structure to the naming of the views…"/>
          <p:cNvSpPr txBox="1"/>
          <p:nvPr/>
        </p:nvSpPr>
        <p:spPr>
          <a:xfrm>
            <a:off x="1710373" y="3314573"/>
            <a:ext cx="20963255" cy="9849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There’s a structure to the naming of the views</a:t>
            </a:r>
          </a:p>
          <a:p>
            <a:pPr lvl="1" marL="1117600" indent="-558800">
              <a:buClr>
                <a:srgbClr val="FFFFFF"/>
              </a:buClr>
              <a:buSzPct val="100000"/>
              <a:buChar char="•"/>
            </a:pPr>
            <a:r>
              <a:t>The Naming of the Views is my new prog rock band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rPr b="1"/>
              <a:t>ACQ</a:t>
            </a:r>
            <a:r>
              <a:t> - Acquisitions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rPr b="1"/>
              <a:t>ML_V1</a:t>
            </a:r>
            <a:r>
              <a:t> - Multilingual? Maybe? Definitely works with the API</a:t>
            </a:r>
          </a:p>
          <a:p>
            <a:pPr lvl="1" marL="1117600" indent="-558800">
              <a:buClr>
                <a:srgbClr val="FFFFFF"/>
              </a:buClr>
              <a:buSzPct val="100000"/>
              <a:buChar char="•"/>
            </a:pPr>
            <a:r>
              <a:t>Polaris.Polaris.ML_V1_Token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  <a:defRPr b="1"/>
            </a:pPr>
            <a:r>
              <a:t>RWRITER </a:t>
            </a:r>
            <a:r>
              <a:rPr b="0"/>
              <a:t>- Report writer - often deals with SimplyReports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rPr b="1"/>
              <a:t>SA</a:t>
            </a:r>
            <a:r>
              <a:t> - System administration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rPr b="1"/>
              <a:t>View</a:t>
            </a:r>
            <a:r>
              <a:t> - Prefix to what the view delivers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rPr b="1"/>
              <a:t>Z3950</a:t>
            </a:r>
            <a:r>
              <a:t> - Yes, that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tand back, I’m going to try SQL"/>
          <p:cNvSpPr txBox="1"/>
          <p:nvPr>
            <p:ph type="ctrTitle"/>
          </p:nvPr>
        </p:nvSpPr>
        <p:spPr>
          <a:xfrm>
            <a:off x="1270000" y="706125"/>
            <a:ext cx="21844000" cy="2051209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Stand back, I’m going to try SQL</a:t>
            </a:r>
          </a:p>
        </p:txBody>
      </p:sp>
      <p:sp>
        <p:nvSpPr>
          <p:cNvPr id="232" name="Live demonstrations - what could possibly go wrong?"/>
          <p:cNvSpPr txBox="1"/>
          <p:nvPr>
            <p:ph type="subTitle" sz="quarter" idx="1"/>
          </p:nvPr>
        </p:nvSpPr>
        <p:spPr>
          <a:xfrm>
            <a:off x="1270000" y="2557421"/>
            <a:ext cx="21844000" cy="13686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Live demonstrations - what could possibly go wrong?</a:t>
            </a:r>
          </a:p>
        </p:txBody>
      </p:sp>
      <p:sp>
        <p:nvSpPr>
          <p:cNvPr id="233" name="Let’s look at some views and see what they do…"/>
          <p:cNvSpPr txBox="1"/>
          <p:nvPr/>
        </p:nvSpPr>
        <p:spPr>
          <a:xfrm>
            <a:off x="1710373" y="4990972"/>
            <a:ext cx="20963255" cy="6496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Let’s look at some views and see what they do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Just some of my favourites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Look at the underlying queries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And we’ll build our very own view!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Poke the box</a:t>
            </a:r>
          </a:p>
          <a:p>
            <a:pPr lvl="1" marL="1117600" indent="-558800">
              <a:buClr>
                <a:srgbClr val="FFFFFF"/>
              </a:buClr>
              <a:buSzPct val="100000"/>
              <a:buChar char="•"/>
            </a:pPr>
            <a:r>
              <a:t>The Systems Librarian finds their own uses for things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hank You!"/>
          <p:cNvSpPr txBox="1"/>
          <p:nvPr>
            <p:ph type="ctrTitle"/>
          </p:nvPr>
        </p:nvSpPr>
        <p:spPr>
          <a:xfrm>
            <a:off x="1270000" y="706125"/>
            <a:ext cx="21844000" cy="2051209"/>
          </a:xfrm>
          <a:prstGeom prst="rect">
            <a:avLst/>
          </a:prstGeom>
        </p:spPr>
        <p:txBody>
          <a:bodyPr/>
          <a:lstStyle/>
          <a:p>
            <a:pPr/>
            <a:r>
              <a:t>Thank You!</a:t>
            </a:r>
          </a:p>
        </p:txBody>
      </p:sp>
      <p:sp>
        <p:nvSpPr>
          <p:cNvPr id="236" name="Questions?"/>
          <p:cNvSpPr txBox="1"/>
          <p:nvPr>
            <p:ph type="subTitle" sz="quarter" idx="1"/>
          </p:nvPr>
        </p:nvSpPr>
        <p:spPr>
          <a:xfrm>
            <a:off x="1270000" y="2557421"/>
            <a:ext cx="21844000" cy="13686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Questions?</a:t>
            </a:r>
          </a:p>
        </p:txBody>
      </p:sp>
      <p:sp>
        <p:nvSpPr>
          <p:cNvPr id="237" name="Daniel Messer…"/>
          <p:cNvSpPr txBox="1"/>
          <p:nvPr/>
        </p:nvSpPr>
        <p:spPr>
          <a:xfrm>
            <a:off x="5747765" y="7760021"/>
            <a:ext cx="12888469" cy="5525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2438338">
              <a:lnSpc>
                <a:spcPct val="50000"/>
              </a:lnSpc>
              <a:spcBef>
                <a:spcPts val="4500"/>
              </a:spcBef>
              <a:defRPr b="1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Daniel Messer</a:t>
            </a:r>
          </a:p>
          <a:p>
            <a:pPr algn="ctr" defTabSz="2438338">
              <a:lnSpc>
                <a:spcPct val="50000"/>
              </a:lnSpc>
              <a:spcBef>
                <a:spcPts val="4500"/>
              </a:spcBef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Integrated Library Systems Administrator </a:t>
            </a:r>
          </a:p>
          <a:p>
            <a:pPr algn="ctr" defTabSz="2438338">
              <a:lnSpc>
                <a:spcPct val="50000"/>
              </a:lnSpc>
              <a:spcBef>
                <a:spcPts val="4500"/>
              </a:spcBef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Library Systems &amp; Services</a:t>
            </a:r>
          </a:p>
          <a:p>
            <a:pPr algn="ctr" defTabSz="2438338">
              <a:lnSpc>
                <a:spcPct val="50000"/>
              </a:lnSpc>
              <a:spcBef>
                <a:spcPts val="4500"/>
              </a:spcBef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ctr" defTabSz="2438338">
              <a:lnSpc>
                <a:spcPct val="50000"/>
              </a:lnSpc>
              <a:spcBef>
                <a:spcPts val="4500"/>
              </a:spcBef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Email: daniel.messer@lsslibraries.com</a:t>
            </a:r>
          </a:p>
          <a:p>
            <a:pPr algn="ctr" defTabSz="2438338">
              <a:lnSpc>
                <a:spcPct val="50000"/>
              </a:lnSpc>
              <a:spcBef>
                <a:spcPts val="4500"/>
              </a:spcBef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Mastodon: @cyberpunklibrarian@hackers.town</a:t>
            </a:r>
          </a:p>
        </p:txBody>
      </p:sp>
      <p:sp>
        <p:nvSpPr>
          <p:cNvPr id="238" name="Resources, Links, and More…"/>
          <p:cNvSpPr txBox="1"/>
          <p:nvPr/>
        </p:nvSpPr>
        <p:spPr>
          <a:xfrm>
            <a:off x="7450683" y="4958471"/>
            <a:ext cx="9482634" cy="1769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2438338">
              <a:lnSpc>
                <a:spcPct val="50000"/>
              </a:lnSpc>
              <a:spcBef>
                <a:spcPts val="4500"/>
              </a:spcBef>
              <a:defRPr b="1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Resources, Links, and More</a:t>
            </a:r>
          </a:p>
          <a:p>
            <a:pPr algn="ctr" defTabSz="2438338">
              <a:lnSpc>
                <a:spcPct val="50000"/>
              </a:lnSpc>
              <a:spcBef>
                <a:spcPts val="4500"/>
              </a:spcBef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hlinkClick r:id="rId3" invalidUrl="" action="" tgtFrame="" tooltip="" history="1" highlightClick="0" endSnd="0"/>
              </a:rPr>
              <a:t>cyberpunklibrarian.com/iug2025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ources and Resources"/>
          <p:cNvSpPr txBox="1"/>
          <p:nvPr>
            <p:ph type="ctrTitle"/>
          </p:nvPr>
        </p:nvSpPr>
        <p:spPr>
          <a:xfrm>
            <a:off x="1270000" y="3753974"/>
            <a:ext cx="21844000" cy="3879454"/>
          </a:xfrm>
          <a:prstGeom prst="rect">
            <a:avLst/>
          </a:prstGeom>
        </p:spPr>
        <p:txBody>
          <a:bodyPr/>
          <a:lstStyle/>
          <a:p>
            <a:pPr/>
            <a:r>
              <a:t>Sources and Resources</a:t>
            </a:r>
          </a:p>
        </p:txBody>
      </p:sp>
      <p:sp>
        <p:nvSpPr>
          <p:cNvPr id="174" name="cyberpunklibrarian.com/iug2025"/>
          <p:cNvSpPr txBox="1"/>
          <p:nvPr>
            <p:ph type="subTitle" sz="quarter" idx="1"/>
          </p:nvPr>
        </p:nvSpPr>
        <p:spPr>
          <a:xfrm>
            <a:off x="1270000" y="7449673"/>
            <a:ext cx="21844000" cy="2512353"/>
          </a:xfrm>
          <a:prstGeom prst="rect">
            <a:avLst/>
          </a:prstGeom>
        </p:spPr>
        <p:txBody>
          <a:bodyPr/>
          <a:lstStyle/>
          <a:p>
            <a:pPr/>
            <a:r>
              <a:t>cyberpunklibrarian.com/iug2025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Welcome!"/>
          <p:cNvSpPr txBox="1"/>
          <p:nvPr>
            <p:ph type="ctrTitle"/>
          </p:nvPr>
        </p:nvSpPr>
        <p:spPr>
          <a:xfrm>
            <a:off x="1270000" y="706125"/>
            <a:ext cx="21844000" cy="2051209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Welcome!</a:t>
            </a:r>
          </a:p>
        </p:txBody>
      </p:sp>
      <p:sp>
        <p:nvSpPr>
          <p:cNvPr id="177" name="You must be this tall to ride the database"/>
          <p:cNvSpPr txBox="1"/>
          <p:nvPr>
            <p:ph type="subTitle" sz="quarter" idx="1"/>
          </p:nvPr>
        </p:nvSpPr>
        <p:spPr>
          <a:xfrm>
            <a:off x="1270000" y="2557421"/>
            <a:ext cx="21844000" cy="13686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You must be this tall to ride the database</a:t>
            </a:r>
          </a:p>
        </p:txBody>
      </p:sp>
      <p:sp>
        <p:nvSpPr>
          <p:cNvPr id="178" name="The Polaris database, database views, T-SQL…"/>
          <p:cNvSpPr txBox="1"/>
          <p:nvPr/>
        </p:nvSpPr>
        <p:spPr>
          <a:xfrm>
            <a:off x="1710373" y="4727447"/>
            <a:ext cx="20963255" cy="4261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The Polaris database, database views, T-SQL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Beginner to intermediate knowledge of Polaris and T-SQL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Commercial drivers license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Lift up to 25 pounds unassisted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Hello, I’m Dan"/>
          <p:cNvSpPr txBox="1"/>
          <p:nvPr>
            <p:ph type="ctr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b="1" spc="-170" sz="8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Hello, I’m Dan</a:t>
            </a:r>
          </a:p>
        </p:txBody>
      </p:sp>
      <p:sp>
        <p:nvSpPr>
          <p:cNvPr id="181" name="Almost 30 years in libraries…"/>
          <p:cNvSpPr txBox="1"/>
          <p:nvPr>
            <p:ph type="subTitle" sz="half" idx="1"/>
          </p:nvPr>
        </p:nvSpPr>
        <p:spPr>
          <a:xfrm>
            <a:off x="1206500" y="4180771"/>
            <a:ext cx="21971000" cy="5042978"/>
          </a:xfrm>
          <a:prstGeom prst="rect">
            <a:avLst/>
          </a:prstGeom>
        </p:spPr>
        <p:txBody>
          <a:bodyPr/>
          <a:lstStyle/>
          <a:p>
            <a:pPr marL="609600" indent="-609600" algn="l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Almost 30 years in libraries</a:t>
            </a:r>
          </a:p>
          <a:p>
            <a:pPr marL="609600" indent="-609600" algn="l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Polaris ILS Administrator for Library Systems &amp; Services</a:t>
            </a:r>
          </a:p>
          <a:p>
            <a:pPr marL="609600" indent="-609600" algn="l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Author of </a:t>
            </a:r>
            <a:r>
              <a:rPr i="1"/>
              <a:t>Bricks Without Clay: Demystifying PolarisTransactions</a:t>
            </a:r>
          </a:p>
          <a:p>
            <a:pPr marL="609600" indent="-609600" algn="l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Long time Polaris user</a:t>
            </a:r>
          </a:p>
        </p:txBody>
      </p:sp>
      <p:sp>
        <p:nvSpPr>
          <p:cNvPr id="182" name="Member-at-large, IUG Steering Committee"/>
          <p:cNvSpPr txBox="1"/>
          <p:nvPr/>
        </p:nvSpPr>
        <p:spPr>
          <a:xfrm>
            <a:off x="1206500" y="2245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825500">
              <a:spcBef>
                <a:spcPts val="0"/>
              </a:spcBef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Member-at-large, IUG Steering Committee</a:t>
            </a:r>
          </a:p>
        </p:txBody>
      </p:sp>
      <p:pic>
        <p:nvPicPr>
          <p:cNvPr id="183" name="Dan - Punk Shirt - No Background.png" descr="Dan - Punk Shirt - No Backgrou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9128961">
            <a:off x="17707454" y="6315283"/>
            <a:ext cx="11035658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redit where credit is due"/>
          <p:cNvSpPr txBox="1"/>
          <p:nvPr>
            <p:ph type="ctrTitle"/>
          </p:nvPr>
        </p:nvSpPr>
        <p:spPr>
          <a:xfrm>
            <a:off x="1270000" y="706125"/>
            <a:ext cx="21844000" cy="2051209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Credit where credit is due </a:t>
            </a:r>
          </a:p>
        </p:txBody>
      </p:sp>
      <p:sp>
        <p:nvSpPr>
          <p:cNvPr id="186" name="A story of a title"/>
          <p:cNvSpPr txBox="1"/>
          <p:nvPr>
            <p:ph type="subTitle" sz="quarter" idx="1"/>
          </p:nvPr>
        </p:nvSpPr>
        <p:spPr>
          <a:xfrm>
            <a:off x="1270000" y="2557421"/>
            <a:ext cx="21844000" cy="13686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 story of a title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uzy.jpg" descr="Suz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124" y="-357683"/>
            <a:ext cx="24574248" cy="16395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Dress to Kill.jpg" descr="Dress to Kil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4066" y="1143000"/>
            <a:ext cx="7620001" cy="1143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o what are we doing here?"/>
          <p:cNvSpPr txBox="1"/>
          <p:nvPr>
            <p:ph type="ctrTitle"/>
          </p:nvPr>
        </p:nvSpPr>
        <p:spPr>
          <a:xfrm>
            <a:off x="1270000" y="706125"/>
            <a:ext cx="21844000" cy="2051209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So what are we doing here?</a:t>
            </a:r>
          </a:p>
        </p:txBody>
      </p:sp>
      <p:sp>
        <p:nvSpPr>
          <p:cNvPr id="194" name="Let’s talk about what we’re gonna talk about"/>
          <p:cNvSpPr txBox="1"/>
          <p:nvPr>
            <p:ph type="subTitle" sz="quarter" idx="1"/>
          </p:nvPr>
        </p:nvSpPr>
        <p:spPr>
          <a:xfrm>
            <a:off x="1270000" y="2557421"/>
            <a:ext cx="21844000" cy="13686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Let’s talk about what we’re gonna talk about</a:t>
            </a:r>
          </a:p>
        </p:txBody>
      </p:sp>
      <p:sp>
        <p:nvSpPr>
          <p:cNvPr id="195" name="Checking out the Views folder in the Polaris database…"/>
          <p:cNvSpPr txBox="1"/>
          <p:nvPr/>
        </p:nvSpPr>
        <p:spPr>
          <a:xfrm>
            <a:off x="1710373" y="4168648"/>
            <a:ext cx="20963255" cy="5378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Checking out the Views folder in the Polaris database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What are database views?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What do they do?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How do you use them?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How to make your own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What’s a view?"/>
          <p:cNvSpPr txBox="1"/>
          <p:nvPr>
            <p:ph type="ctrTitle"/>
          </p:nvPr>
        </p:nvSpPr>
        <p:spPr>
          <a:xfrm>
            <a:off x="1270000" y="706125"/>
            <a:ext cx="21844000" cy="2051209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What’s a view?</a:t>
            </a:r>
          </a:p>
        </p:txBody>
      </p:sp>
      <p:sp>
        <p:nvSpPr>
          <p:cNvPr id="198" name="Database views and you (and the person next to you)"/>
          <p:cNvSpPr txBox="1"/>
          <p:nvPr>
            <p:ph type="subTitle" sz="quarter" idx="1"/>
          </p:nvPr>
        </p:nvSpPr>
        <p:spPr>
          <a:xfrm>
            <a:off x="1270000" y="2557421"/>
            <a:ext cx="21844000" cy="13686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Database views and you (and the person next to you)</a:t>
            </a:r>
          </a:p>
        </p:txBody>
      </p:sp>
      <p:sp>
        <p:nvSpPr>
          <p:cNvPr id="199" name="They are not a table in your database…"/>
          <p:cNvSpPr txBox="1"/>
          <p:nvPr/>
        </p:nvSpPr>
        <p:spPr>
          <a:xfrm>
            <a:off x="1710373" y="3873373"/>
            <a:ext cx="20963255" cy="8731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They are </a:t>
            </a:r>
            <a:r>
              <a:rPr i="1"/>
              <a:t>not</a:t>
            </a:r>
            <a:r>
              <a:t> a table in your database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They hold no data on their own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For </a:t>
            </a:r>
            <a:r>
              <a:rPr i="1"/>
              <a:t>most</a:t>
            </a:r>
            <a:r>
              <a:t> intents and purposes, views act exactly like tables</a:t>
            </a:r>
          </a:p>
          <a:p>
            <a:pPr lvl="1" marL="1117600" indent="-558800">
              <a:buClr>
                <a:srgbClr val="FFFFFF"/>
              </a:buClr>
              <a:buSzPct val="100000"/>
              <a:buChar char="•"/>
            </a:pPr>
            <a:r>
              <a:t>SELECT</a:t>
            </a:r>
          </a:p>
          <a:p>
            <a:pPr lvl="1" marL="1117600" indent="-558800">
              <a:buClr>
                <a:srgbClr val="FFFFFF"/>
              </a:buClr>
              <a:buSzPct val="100000"/>
              <a:buChar char="•"/>
            </a:pPr>
            <a:r>
              <a:t>JOIN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Can’t use them for direct updates</a:t>
            </a:r>
          </a:p>
          <a:p>
            <a:pPr lvl="1" marL="1117600" indent="-558800">
              <a:buClr>
                <a:srgbClr val="FFFFFF"/>
              </a:buClr>
              <a:buSzPct val="100000"/>
              <a:buChar char="•"/>
            </a:pPr>
            <a:r>
              <a:t>But you can refer to them for updating real tables</a:t>
            </a:r>
          </a:p>
          <a:p>
            <a:pPr marL="558800" indent="-558800">
              <a:buClr>
                <a:srgbClr val="FFFFFF"/>
              </a:buClr>
              <a:buSzPct val="100000"/>
              <a:buChar char="•"/>
            </a:pPr>
            <a:r>
              <a:t>“A virtual table”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D000FF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