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image1.jpeg" ContentType="image/jpeg"/>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media/image2.jpeg" ContentType="image/jpeg"/>
  <Override PartName="/ppt/notesSlides/notesSlide63.xml" ContentType="application/vnd.openxmlformats-officedocument.presentationml.notesSlide+xml"/>
  <Override PartName="/ppt/media/image3.jpeg" ContentType="image/jpeg"/>
  <Override PartName="/ppt/notesSlides/notesSlide64.xml" ContentType="application/vnd.openxmlformats-officedocument.presentationml.notesSlide+xml"/>
  <Override PartName="/ppt/media/image4.jpeg" ContentType="image/jpeg"/>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media/image5.jpeg" ContentType="image/jpeg"/>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media/image6.jpeg" ContentType="image/jpeg"/>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media/image7.jpeg" ContentType="image/jpeg"/>
  <Override PartName="/ppt/notesSlides/notesSlide114.xml" ContentType="application/vnd.openxmlformats-officedocument.presentationml.notesSlide+xml"/>
  <Override PartName="/ppt/media/image8.jpeg" ContentType="image/jpeg"/>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media/image9.jpeg" ContentType="image/jpeg"/>
  <Override PartName="/ppt/notesSlides/notesSlide118.xml" ContentType="application/vnd.openxmlformats-officedocument.presentationml.notesSlide+xml"/>
  <Override PartName="/ppt/notesSlides/notesSlide119.xml" ContentType="application/vnd.openxmlformats-officedocument.presentationml.notesSlide+xml"/>
  <Override PartName="/ppt/media/image10.jpeg" ContentType="image/jpeg"/>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media/image11.jpeg" ContentType="image/jpeg"/>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media/image12.jpeg" ContentType="image/jpeg"/>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media/image13.jpeg" ContentType="image/jpeg"/>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32" r:id="rId84"/>
    <p:sldId id="333" r:id="rId85"/>
    <p:sldId id="334" r:id="rId86"/>
    <p:sldId id="335" r:id="rId87"/>
    <p:sldId id="336" r:id="rId88"/>
    <p:sldId id="337" r:id="rId89"/>
    <p:sldId id="338" r:id="rId90"/>
    <p:sldId id="339" r:id="rId91"/>
    <p:sldId id="340" r:id="rId92"/>
    <p:sldId id="341" r:id="rId93"/>
    <p:sldId id="342" r:id="rId94"/>
    <p:sldId id="343" r:id="rId95"/>
    <p:sldId id="344" r:id="rId96"/>
    <p:sldId id="345" r:id="rId97"/>
    <p:sldId id="346" r:id="rId98"/>
    <p:sldId id="347" r:id="rId99"/>
    <p:sldId id="348" r:id="rId100"/>
    <p:sldId id="349" r:id="rId101"/>
    <p:sldId id="350" r:id="rId102"/>
    <p:sldId id="351" r:id="rId103"/>
    <p:sldId id="352" r:id="rId104"/>
    <p:sldId id="353" r:id="rId105"/>
    <p:sldId id="354" r:id="rId106"/>
    <p:sldId id="355" r:id="rId107"/>
    <p:sldId id="356" r:id="rId108"/>
    <p:sldId id="357" r:id="rId109"/>
    <p:sldId id="358" r:id="rId110"/>
    <p:sldId id="359" r:id="rId111"/>
    <p:sldId id="360" r:id="rId112"/>
    <p:sldId id="361" r:id="rId113"/>
    <p:sldId id="362" r:id="rId114"/>
    <p:sldId id="363" r:id="rId115"/>
    <p:sldId id="364" r:id="rId116"/>
    <p:sldId id="365" r:id="rId117"/>
    <p:sldId id="366" r:id="rId118"/>
    <p:sldId id="367" r:id="rId119"/>
    <p:sldId id="368" r:id="rId120"/>
    <p:sldId id="369" r:id="rId121"/>
    <p:sldId id="370" r:id="rId122"/>
    <p:sldId id="371" r:id="rId123"/>
    <p:sldId id="372" r:id="rId124"/>
    <p:sldId id="373" r:id="rId125"/>
    <p:sldId id="374" r:id="rId126"/>
    <p:sldId id="375" r:id="rId127"/>
    <p:sldId id="376" r:id="rId128"/>
    <p:sldId id="377" r:id="rId129"/>
    <p:sldId id="378" r:id="rId130"/>
    <p:sldId id="379" r:id="rId131"/>
    <p:sldId id="380" r:id="rId132"/>
    <p:sldId id="381" r:id="rId133"/>
    <p:sldId id="382" r:id="rId134"/>
    <p:sldId id="383" r:id="rId135"/>
    <p:sldId id="384" r:id="rId136"/>
    <p:sldId id="385" r:id="rId137"/>
    <p:sldId id="386" r:id="rId138"/>
    <p:sldId id="387" r:id="rId139"/>
    <p:sldId id="388" r:id="rId140"/>
    <p:sldId id="389" r:id="rId141"/>
    <p:sldId id="390" r:id="rId142"/>
    <p:sldId id="391" r:id="rId143"/>
    <p:sldId id="392" r:id="rId144"/>
    <p:sldId id="393" r:id="rId145"/>
    <p:sldId id="394" r:id="rId146"/>
    <p:sldId id="395" r:id="rId147"/>
    <p:sldId id="396" r:id="rId148"/>
    <p:sldId id="397" r:id="rId149"/>
    <p:sldId id="398" r:id="rId150"/>
    <p:sldId id="399" r:id="rId151"/>
    <p:sldId id="400" r:id="rId152"/>
    <p:sldId id="401" r:id="rId153"/>
    <p:sldId id="402" r:id="rId154"/>
    <p:sldId id="403" r:id="rId155"/>
    <p:sldId id="404" r:id="rId156"/>
    <p:sldId id="405" r:id="rId157"/>
    <p:sldId id="406" r:id="rId158"/>
    <p:sldId id="407" r:id="rId15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3790"/>
            </a:srgbClr>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381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381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firstRow>
  </a:tblStyle>
  <a:tblStyle styleId="{C7B018BB-80A7-4F77-B60F-C8B233D01FF8}" styleName="">
    <a:tblBg/>
    <a:wholeTbl>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wholeTbl>
    <a:band2H>
      <a:tcTxStyle b="def" i="def"/>
      <a:tcStyle>
        <a:tcBdr/>
        <a:fill>
          <a:solidFill>
            <a:srgbClr val="747676">
              <a:alpha val="64000"/>
            </a:srgbClr>
          </a:solidFill>
        </a:fill>
      </a:tcStyle>
    </a:band2H>
    <a:firstCol>
      <a:tcTxStyle b="on" i="off">
        <a:fontRef idx="minor">
          <a:srgbClr val="FFFFFF"/>
        </a:fontRef>
        <a:srgbClr val="FFFFFF"/>
      </a:tcTxStyle>
      <a:tcStyle>
        <a:tcBdr>
          <a:left>
            <a:ln w="12700" cap="flat">
              <a:solidFill>
                <a:srgbClr val="A9A9A9"/>
              </a:solidFill>
              <a:prstDash val="solid"/>
              <a:miter lim="400000"/>
            </a:ln>
          </a:left>
          <a:right>
            <a:ln w="25400" cap="flat">
              <a:solidFill>
                <a:srgbClr val="FFFFFF"/>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firstCol>
    <a:lastRow>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1">
                  <a:lumOff val="13543"/>
                </a:schemeClr>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solidFill>
            <a:srgbClr val="014D80"/>
          </a:solidFill>
        </a:fill>
      </a:tcStyle>
    </a:firstRow>
  </a:tblStyle>
  <a:tblStyle styleId="{EEE7283C-3CF3-47DC-8721-378D4A62B228}"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3790"/>
            </a:srgbClr>
          </a:solidFill>
        </a:fill>
      </a:tcStyle>
    </a:band2H>
    <a:firstCol>
      <a:tcTxStyle b="off" i="off">
        <a:font>
          <a:latin typeface="Helvetica Neue Medium"/>
          <a:ea typeface="Helvetica Neue Medium"/>
          <a:cs typeface="Helvetica Neue Medium"/>
        </a:font>
        <a:srgbClr val="FFFFFF"/>
      </a:tcTxStyle>
      <a:tcStyle>
        <a:tcBdr>
          <a:left>
            <a:ln w="12700" cap="flat">
              <a:solidFill>
                <a:srgbClr val="A9A9A9"/>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009D00"/>
          </a:solidFill>
        </a:fill>
      </a:tcStyle>
    </a:firstCol>
    <a:lastRow>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61D836"/>
              </a:solidFill>
              <a:prstDash val="solid"/>
              <a:miter lim="400000"/>
            </a:ln>
          </a:top>
          <a:bottom>
            <a:ln w="12700" cap="flat">
              <a:solidFill>
                <a:srgbClr val="A9A9A9"/>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ff" i="off">
        <a:font>
          <a:latin typeface="Helvetica Neue Medium"/>
          <a:ea typeface="Helvetica Neue Medium"/>
          <a:cs typeface="Helvetica Neue Medium"/>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A9A9A9"/>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027002"/>
          </a:solidFill>
        </a:fill>
      </a:tcStyle>
    </a:firstRow>
  </a:tblStyle>
  <a:tblStyle styleId="{CF821DB8-F4EB-4A41-A1BA-3FCAFE7338EE}" styleName="">
    <a:tblBg/>
    <a:wholeTbl>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wholeTbl>
    <a:band2H>
      <a:tcTxStyle b="def" i="def"/>
      <a:tcStyle>
        <a:tcBdr/>
        <a:fill>
          <a:solidFill>
            <a:srgbClr val="747676">
              <a:alpha val="63790"/>
            </a:srgb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E3E5E8"/>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chemeClr val="accent4">
              <a:hueOff val="-613784"/>
              <a:lumOff val="1275"/>
            </a:schemeClr>
          </a:solidFill>
        </a:fill>
      </a:tcStyle>
    </a:firstCol>
    <a:la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4">
                  <a:hueOff val="-613784"/>
                  <a:lumOff val="1275"/>
                </a:schemeClr>
              </a:solidFill>
              <a:prstDash val="solid"/>
              <a:miter lim="400000"/>
            </a:ln>
          </a:top>
          <a:bottom>
            <a:ln w="12700" cap="flat">
              <a:solidFill>
                <a:srgbClr val="E3E5E8"/>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E3E5E8"/>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FF5300"/>
          </a:solidFill>
        </a:fill>
      </a:tcStyle>
    </a:firstRow>
  </a:tblStyle>
  <a:tblStyle styleId="{33BA23B1-9221-436E-865A-0063620EA4FD}" styleName="">
    <a:tblBg/>
    <a:wholeTbl>
      <a:tcTxStyle b="off" i="off">
        <a:fontRef idx="minor">
          <a:srgbClr val="FFFFFF"/>
        </a:fontRef>
        <a:srgbClr val="FFFFFF"/>
      </a:tcTxStyle>
      <a:tcStyle>
        <a:tcBdr>
          <a:left>
            <a:ln w="12700" cap="flat">
              <a:solidFill>
                <a:srgbClr val="C0C0C0"/>
              </a:solidFill>
              <a:prstDash val="solid"/>
              <a:miter lim="400000"/>
            </a:ln>
          </a:left>
          <a:right>
            <a:ln w="12700" cap="flat">
              <a:solidFill>
                <a:srgbClr val="C0C0C0"/>
              </a:solidFill>
              <a:prstDash val="solid"/>
              <a:miter lim="400000"/>
            </a:ln>
          </a:right>
          <a:top>
            <a:ln w="12700" cap="flat">
              <a:solidFill>
                <a:srgbClr val="C0C0C0"/>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noFill/>
        </a:fill>
      </a:tcStyle>
    </a:wholeTbl>
    <a:band2H>
      <a:tcTxStyle b="def" i="def"/>
      <a:tcStyle>
        <a:tcBdr/>
        <a:fill>
          <a:solidFill>
            <a:srgbClr val="747676">
              <a:alpha val="63790"/>
            </a:srgbClr>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C0C0C0"/>
              </a:solidFill>
              <a:prstDash val="solid"/>
              <a:miter lim="400000"/>
            </a:ln>
          </a:right>
          <a:top>
            <a:ln w="12700" cap="flat">
              <a:solidFill>
                <a:srgbClr val="C0C0C0"/>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solidFill>
            <a:srgbClr val="98195F"/>
          </a:solidFill>
        </a:fill>
      </a:tcStyle>
    </a:firstCol>
    <a:la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6"/>
              </a:solidFill>
              <a:prstDash val="solid"/>
              <a:miter lim="400000"/>
            </a:ln>
          </a:top>
          <a:bottom>
            <a:ln w="12700" cap="flat">
              <a:solidFill>
                <a:srgbClr val="A6AA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n" i="off">
        <a:fontRef idx="minor">
          <a:srgbClr val="FFFFFF"/>
        </a:fontRef>
        <a:srgbClr val="FFFFFF"/>
      </a:tcTxStyle>
      <a:tcStyle>
        <a:tcBdr>
          <a:left>
            <a:ln w="12700" cap="flat">
              <a:solidFill>
                <a:srgbClr val="C0C0C0"/>
              </a:solidFill>
              <a:prstDash val="solid"/>
              <a:miter lim="400000"/>
            </a:ln>
          </a:left>
          <a:right>
            <a:ln w="12700" cap="flat">
              <a:solidFill>
                <a:srgbClr val="C0C0C0"/>
              </a:solidFill>
              <a:prstDash val="solid"/>
              <a:miter lim="400000"/>
            </a:ln>
          </a:right>
          <a:top>
            <a:ln w="12700" cap="flat">
              <a:solidFill>
                <a:srgbClr val="A6AAA9"/>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solidFill>
            <a:srgbClr val="650E48"/>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4000"/>
            </a:srgbClr>
          </a:solidFill>
        </a:fill>
      </a:tcStyle>
    </a:band2H>
    <a:firstCol>
      <a:tcTxStyle b="on" i="off">
        <a:fontRef idx="minor">
          <a:srgbClr val="FFFFFF"/>
        </a:fontRef>
        <a:srgbClr val="FFFFFF"/>
      </a:tcTxStyle>
      <a:tcStyle>
        <a:tcBdr>
          <a:left>
            <a:ln w="12700" cap="flat">
              <a:solidFill>
                <a:srgbClr val="A9A9A9"/>
              </a:solidFill>
              <a:prstDash val="solid"/>
              <a:miter lim="400000"/>
            </a:ln>
          </a:left>
          <a:right>
            <a:ln w="381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262727"/>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FFFFFF"/>
              </a:solidFill>
              <a:prstDash val="solid"/>
              <a:miter lim="400000"/>
            </a:ln>
          </a:top>
          <a:bottom>
            <a:ln w="12700" cap="flat">
              <a:solidFill>
                <a:srgbClr val="A9A9A9"/>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A9A9A9"/>
              </a:solidFill>
              <a:prstDash val="solid"/>
              <a:miter lim="400000"/>
            </a:ln>
          </a:top>
          <a:bottom>
            <a:ln w="381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42424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 Id="rId57" Type="http://schemas.openxmlformats.org/officeDocument/2006/relationships/slide" Target="slides/slide50.xml"/><Relationship Id="rId58" Type="http://schemas.openxmlformats.org/officeDocument/2006/relationships/slide" Target="slides/slide51.xml"/><Relationship Id="rId59" Type="http://schemas.openxmlformats.org/officeDocument/2006/relationships/slide" Target="slides/slide52.xml"/><Relationship Id="rId60" Type="http://schemas.openxmlformats.org/officeDocument/2006/relationships/slide" Target="slides/slide53.xml"/><Relationship Id="rId61" Type="http://schemas.openxmlformats.org/officeDocument/2006/relationships/slide" Target="slides/slide54.xml"/><Relationship Id="rId62" Type="http://schemas.openxmlformats.org/officeDocument/2006/relationships/slide" Target="slides/slide55.xml"/><Relationship Id="rId63" Type="http://schemas.openxmlformats.org/officeDocument/2006/relationships/slide" Target="slides/slide56.xml"/><Relationship Id="rId64" Type="http://schemas.openxmlformats.org/officeDocument/2006/relationships/slide" Target="slides/slide57.xml"/><Relationship Id="rId65" Type="http://schemas.openxmlformats.org/officeDocument/2006/relationships/slide" Target="slides/slide58.xml"/><Relationship Id="rId66" Type="http://schemas.openxmlformats.org/officeDocument/2006/relationships/slide" Target="slides/slide59.xml"/><Relationship Id="rId67" Type="http://schemas.openxmlformats.org/officeDocument/2006/relationships/slide" Target="slides/slide60.xml"/><Relationship Id="rId68" Type="http://schemas.openxmlformats.org/officeDocument/2006/relationships/slide" Target="slides/slide61.xml"/><Relationship Id="rId69" Type="http://schemas.openxmlformats.org/officeDocument/2006/relationships/slide" Target="slides/slide62.xml"/><Relationship Id="rId70" Type="http://schemas.openxmlformats.org/officeDocument/2006/relationships/slide" Target="slides/slide63.xml"/><Relationship Id="rId71" Type="http://schemas.openxmlformats.org/officeDocument/2006/relationships/slide" Target="slides/slide64.xml"/><Relationship Id="rId72" Type="http://schemas.openxmlformats.org/officeDocument/2006/relationships/slide" Target="slides/slide65.xml"/><Relationship Id="rId73" Type="http://schemas.openxmlformats.org/officeDocument/2006/relationships/slide" Target="slides/slide66.xml"/><Relationship Id="rId74" Type="http://schemas.openxmlformats.org/officeDocument/2006/relationships/slide" Target="slides/slide67.xml"/><Relationship Id="rId75" Type="http://schemas.openxmlformats.org/officeDocument/2006/relationships/slide" Target="slides/slide68.xml"/><Relationship Id="rId76" Type="http://schemas.openxmlformats.org/officeDocument/2006/relationships/slide" Target="slides/slide69.xml"/><Relationship Id="rId77" Type="http://schemas.openxmlformats.org/officeDocument/2006/relationships/slide" Target="slides/slide70.xml"/><Relationship Id="rId78" Type="http://schemas.openxmlformats.org/officeDocument/2006/relationships/slide" Target="slides/slide71.xml"/><Relationship Id="rId79" Type="http://schemas.openxmlformats.org/officeDocument/2006/relationships/slide" Target="slides/slide72.xml"/><Relationship Id="rId80" Type="http://schemas.openxmlformats.org/officeDocument/2006/relationships/slide" Target="slides/slide73.xml"/><Relationship Id="rId81" Type="http://schemas.openxmlformats.org/officeDocument/2006/relationships/slide" Target="slides/slide74.xml"/><Relationship Id="rId82" Type="http://schemas.openxmlformats.org/officeDocument/2006/relationships/slide" Target="slides/slide75.xml"/><Relationship Id="rId83" Type="http://schemas.openxmlformats.org/officeDocument/2006/relationships/slide" Target="slides/slide76.xml"/><Relationship Id="rId84" Type="http://schemas.openxmlformats.org/officeDocument/2006/relationships/slide" Target="slides/slide77.xml"/><Relationship Id="rId85" Type="http://schemas.openxmlformats.org/officeDocument/2006/relationships/slide" Target="slides/slide78.xml"/><Relationship Id="rId86" Type="http://schemas.openxmlformats.org/officeDocument/2006/relationships/slide" Target="slides/slide79.xml"/><Relationship Id="rId87" Type="http://schemas.openxmlformats.org/officeDocument/2006/relationships/slide" Target="slides/slide80.xml"/><Relationship Id="rId88" Type="http://schemas.openxmlformats.org/officeDocument/2006/relationships/slide" Target="slides/slide81.xml"/><Relationship Id="rId89" Type="http://schemas.openxmlformats.org/officeDocument/2006/relationships/slide" Target="slides/slide82.xml"/><Relationship Id="rId90" Type="http://schemas.openxmlformats.org/officeDocument/2006/relationships/slide" Target="slides/slide83.xml"/><Relationship Id="rId91" Type="http://schemas.openxmlformats.org/officeDocument/2006/relationships/slide" Target="slides/slide84.xml"/><Relationship Id="rId92" Type="http://schemas.openxmlformats.org/officeDocument/2006/relationships/slide" Target="slides/slide85.xml"/><Relationship Id="rId93" Type="http://schemas.openxmlformats.org/officeDocument/2006/relationships/slide" Target="slides/slide86.xml"/><Relationship Id="rId94" Type="http://schemas.openxmlformats.org/officeDocument/2006/relationships/slide" Target="slides/slide87.xml"/><Relationship Id="rId95" Type="http://schemas.openxmlformats.org/officeDocument/2006/relationships/slide" Target="slides/slide88.xml"/><Relationship Id="rId96" Type="http://schemas.openxmlformats.org/officeDocument/2006/relationships/slide" Target="slides/slide89.xml"/><Relationship Id="rId97" Type="http://schemas.openxmlformats.org/officeDocument/2006/relationships/slide" Target="slides/slide90.xml"/><Relationship Id="rId98" Type="http://schemas.openxmlformats.org/officeDocument/2006/relationships/slide" Target="slides/slide91.xml"/><Relationship Id="rId99" Type="http://schemas.openxmlformats.org/officeDocument/2006/relationships/slide" Target="slides/slide92.xml"/><Relationship Id="rId100" Type="http://schemas.openxmlformats.org/officeDocument/2006/relationships/slide" Target="slides/slide93.xml"/><Relationship Id="rId101" Type="http://schemas.openxmlformats.org/officeDocument/2006/relationships/slide" Target="slides/slide94.xml"/><Relationship Id="rId102" Type="http://schemas.openxmlformats.org/officeDocument/2006/relationships/slide" Target="slides/slide95.xml"/><Relationship Id="rId103" Type="http://schemas.openxmlformats.org/officeDocument/2006/relationships/slide" Target="slides/slide96.xml"/><Relationship Id="rId104" Type="http://schemas.openxmlformats.org/officeDocument/2006/relationships/slide" Target="slides/slide97.xml"/><Relationship Id="rId105" Type="http://schemas.openxmlformats.org/officeDocument/2006/relationships/slide" Target="slides/slide98.xml"/><Relationship Id="rId106" Type="http://schemas.openxmlformats.org/officeDocument/2006/relationships/slide" Target="slides/slide99.xml"/><Relationship Id="rId107" Type="http://schemas.openxmlformats.org/officeDocument/2006/relationships/slide" Target="slides/slide100.xml"/><Relationship Id="rId108" Type="http://schemas.openxmlformats.org/officeDocument/2006/relationships/slide" Target="slides/slide101.xml"/><Relationship Id="rId109" Type="http://schemas.openxmlformats.org/officeDocument/2006/relationships/slide" Target="slides/slide102.xml"/><Relationship Id="rId110" Type="http://schemas.openxmlformats.org/officeDocument/2006/relationships/slide" Target="slides/slide103.xml"/><Relationship Id="rId111" Type="http://schemas.openxmlformats.org/officeDocument/2006/relationships/slide" Target="slides/slide104.xml"/><Relationship Id="rId112" Type="http://schemas.openxmlformats.org/officeDocument/2006/relationships/slide" Target="slides/slide105.xml"/><Relationship Id="rId113" Type="http://schemas.openxmlformats.org/officeDocument/2006/relationships/slide" Target="slides/slide106.xml"/><Relationship Id="rId114" Type="http://schemas.openxmlformats.org/officeDocument/2006/relationships/slide" Target="slides/slide107.xml"/><Relationship Id="rId115" Type="http://schemas.openxmlformats.org/officeDocument/2006/relationships/slide" Target="slides/slide108.xml"/><Relationship Id="rId116" Type="http://schemas.openxmlformats.org/officeDocument/2006/relationships/slide" Target="slides/slide109.xml"/><Relationship Id="rId117" Type="http://schemas.openxmlformats.org/officeDocument/2006/relationships/slide" Target="slides/slide110.xml"/><Relationship Id="rId118" Type="http://schemas.openxmlformats.org/officeDocument/2006/relationships/slide" Target="slides/slide111.xml"/><Relationship Id="rId119" Type="http://schemas.openxmlformats.org/officeDocument/2006/relationships/slide" Target="slides/slide112.xml"/><Relationship Id="rId120" Type="http://schemas.openxmlformats.org/officeDocument/2006/relationships/slide" Target="slides/slide113.xml"/><Relationship Id="rId121" Type="http://schemas.openxmlformats.org/officeDocument/2006/relationships/slide" Target="slides/slide114.xml"/><Relationship Id="rId122" Type="http://schemas.openxmlformats.org/officeDocument/2006/relationships/slide" Target="slides/slide115.xml"/><Relationship Id="rId123" Type="http://schemas.openxmlformats.org/officeDocument/2006/relationships/slide" Target="slides/slide116.xml"/><Relationship Id="rId124" Type="http://schemas.openxmlformats.org/officeDocument/2006/relationships/slide" Target="slides/slide117.xml"/><Relationship Id="rId125" Type="http://schemas.openxmlformats.org/officeDocument/2006/relationships/slide" Target="slides/slide118.xml"/><Relationship Id="rId126" Type="http://schemas.openxmlformats.org/officeDocument/2006/relationships/slide" Target="slides/slide119.xml"/><Relationship Id="rId127" Type="http://schemas.openxmlformats.org/officeDocument/2006/relationships/slide" Target="slides/slide120.xml"/><Relationship Id="rId128" Type="http://schemas.openxmlformats.org/officeDocument/2006/relationships/slide" Target="slides/slide121.xml"/><Relationship Id="rId129" Type="http://schemas.openxmlformats.org/officeDocument/2006/relationships/slide" Target="slides/slide122.xml"/><Relationship Id="rId130" Type="http://schemas.openxmlformats.org/officeDocument/2006/relationships/slide" Target="slides/slide123.xml"/><Relationship Id="rId131" Type="http://schemas.openxmlformats.org/officeDocument/2006/relationships/slide" Target="slides/slide124.xml"/><Relationship Id="rId132" Type="http://schemas.openxmlformats.org/officeDocument/2006/relationships/slide" Target="slides/slide125.xml"/><Relationship Id="rId133" Type="http://schemas.openxmlformats.org/officeDocument/2006/relationships/slide" Target="slides/slide126.xml"/><Relationship Id="rId134" Type="http://schemas.openxmlformats.org/officeDocument/2006/relationships/slide" Target="slides/slide127.xml"/><Relationship Id="rId135" Type="http://schemas.openxmlformats.org/officeDocument/2006/relationships/slide" Target="slides/slide128.xml"/><Relationship Id="rId136" Type="http://schemas.openxmlformats.org/officeDocument/2006/relationships/slide" Target="slides/slide129.xml"/><Relationship Id="rId137" Type="http://schemas.openxmlformats.org/officeDocument/2006/relationships/slide" Target="slides/slide130.xml"/><Relationship Id="rId138" Type="http://schemas.openxmlformats.org/officeDocument/2006/relationships/slide" Target="slides/slide131.xml"/><Relationship Id="rId139" Type="http://schemas.openxmlformats.org/officeDocument/2006/relationships/slide" Target="slides/slide132.xml"/><Relationship Id="rId140" Type="http://schemas.openxmlformats.org/officeDocument/2006/relationships/slide" Target="slides/slide133.xml"/><Relationship Id="rId141" Type="http://schemas.openxmlformats.org/officeDocument/2006/relationships/slide" Target="slides/slide134.xml"/><Relationship Id="rId142" Type="http://schemas.openxmlformats.org/officeDocument/2006/relationships/slide" Target="slides/slide135.xml"/><Relationship Id="rId143" Type="http://schemas.openxmlformats.org/officeDocument/2006/relationships/slide" Target="slides/slide136.xml"/><Relationship Id="rId144" Type="http://schemas.openxmlformats.org/officeDocument/2006/relationships/slide" Target="slides/slide137.xml"/><Relationship Id="rId145" Type="http://schemas.openxmlformats.org/officeDocument/2006/relationships/slide" Target="slides/slide138.xml"/><Relationship Id="rId146" Type="http://schemas.openxmlformats.org/officeDocument/2006/relationships/slide" Target="slides/slide139.xml"/><Relationship Id="rId147" Type="http://schemas.openxmlformats.org/officeDocument/2006/relationships/slide" Target="slides/slide140.xml"/><Relationship Id="rId148" Type="http://schemas.openxmlformats.org/officeDocument/2006/relationships/slide" Target="slides/slide141.xml"/><Relationship Id="rId149" Type="http://schemas.openxmlformats.org/officeDocument/2006/relationships/slide" Target="slides/slide142.xml"/><Relationship Id="rId150" Type="http://schemas.openxmlformats.org/officeDocument/2006/relationships/slide" Target="slides/slide143.xml"/><Relationship Id="rId151" Type="http://schemas.openxmlformats.org/officeDocument/2006/relationships/slide" Target="slides/slide144.xml"/><Relationship Id="rId152" Type="http://schemas.openxmlformats.org/officeDocument/2006/relationships/slide" Target="slides/slide145.xml"/><Relationship Id="rId153" Type="http://schemas.openxmlformats.org/officeDocument/2006/relationships/slide" Target="slides/slide146.xml"/><Relationship Id="rId154" Type="http://schemas.openxmlformats.org/officeDocument/2006/relationships/slide" Target="slides/slide147.xml"/><Relationship Id="rId155" Type="http://schemas.openxmlformats.org/officeDocument/2006/relationships/slide" Target="slides/slide148.xml"/><Relationship Id="rId156" Type="http://schemas.openxmlformats.org/officeDocument/2006/relationships/slide" Target="slides/slide149.xml"/><Relationship Id="rId157" Type="http://schemas.openxmlformats.org/officeDocument/2006/relationships/slide" Target="slides/slide150.xml"/><Relationship Id="rId158" Type="http://schemas.openxmlformats.org/officeDocument/2006/relationships/slide" Target="slides/slide151.xml"/><Relationship Id="rId159" Type="http://schemas.openxmlformats.org/officeDocument/2006/relationships/slide" Target="slides/slide15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8" name="Shape 168"/>
          <p:cNvSpPr/>
          <p:nvPr>
            <p:ph type="sldImg"/>
          </p:nvPr>
        </p:nvSpPr>
        <p:spPr>
          <a:xfrm>
            <a:off x="1143000" y="685800"/>
            <a:ext cx="4572000" cy="3429000"/>
          </a:xfrm>
          <a:prstGeom prst="rect">
            <a:avLst/>
          </a:prstGeom>
        </p:spPr>
        <p:txBody>
          <a:bodyPr/>
          <a:lstStyle/>
          <a:p>
            <a:pPr/>
          </a:p>
        </p:txBody>
      </p:sp>
      <p:sp>
        <p:nvSpPr>
          <p:cNvPr id="169" name="Shape 16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Relationships>

</file>

<file path=ppt/notesSlides/_rels/notesSlide69.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Relationships>

</file>

<file path=ppt/notesSlides/_rels/notesSlide72.xml.rels><?xml version="1.0" encoding="UTF-8"?>
<Relationships xmlns="http://schemas.openxmlformats.org/package/2006/relationships"><Relationship Id="rId1" Type="http://schemas.openxmlformats.org/officeDocument/2006/relationships/slide" Target="../slides/slide72.xml"/><Relationship Id="rId2" Type="http://schemas.openxmlformats.org/officeDocument/2006/relationships/notesMaster" Target="../notesMasters/notesMaster1.xml"/></Relationships>

</file>

<file path=ppt/notesSlides/_rels/notesSlide73.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Relationships>

</file>

<file path=ppt/notesSlides/_rels/notesSlide74.xml.rels><?xml version="1.0" encoding="UTF-8"?>
<Relationships xmlns="http://schemas.openxmlformats.org/package/2006/relationships"><Relationship Id="rId1" Type="http://schemas.openxmlformats.org/officeDocument/2006/relationships/slide" Target="../slides/slide74.xml"/><Relationship Id="rId2" Type="http://schemas.openxmlformats.org/officeDocument/2006/relationships/notesMaster" Target="../notesMasters/notesMaster1.xml"/></Relationships>

</file>

<file path=ppt/notesSlides/_rels/notesSlide75.xml.rels><?xml version="1.0" encoding="UTF-8"?>
<Relationships xmlns="http://schemas.openxmlformats.org/package/2006/relationships"><Relationship Id="rId1" Type="http://schemas.openxmlformats.org/officeDocument/2006/relationships/slide" Target="../slides/slide75.xml"/><Relationship Id="rId2" Type="http://schemas.openxmlformats.org/officeDocument/2006/relationships/notesMaster" Target="../notesMasters/notesMaster1.xml"/></Relationships>

</file>

<file path=ppt/notesSlides/_rels/notesSlide76.xml.rels><?xml version="1.0" encoding="UTF-8"?>
<Relationships xmlns="http://schemas.openxmlformats.org/package/2006/relationships"><Relationship Id="rId1" Type="http://schemas.openxmlformats.org/officeDocument/2006/relationships/slide" Target="../slides/slide76.xml"/><Relationship Id="rId2" Type="http://schemas.openxmlformats.org/officeDocument/2006/relationships/notesMaster" Target="../notesMasters/notesMaster1.xml"/></Relationships>

</file>

<file path=ppt/notesSlides/_rels/notesSlide77.xml.rels><?xml version="1.0" encoding="UTF-8"?>
<Relationships xmlns="http://schemas.openxmlformats.org/package/2006/relationships"><Relationship Id="rId1" Type="http://schemas.openxmlformats.org/officeDocument/2006/relationships/slide" Target="../slides/slide77.xml"/><Relationship Id="rId2" Type="http://schemas.openxmlformats.org/officeDocument/2006/relationships/notesMaster" Target="../notesMasters/notesMaster1.xml"/></Relationships>

</file>

<file path=ppt/notesSlides/_rels/notesSlide78.xml.rels><?xml version="1.0" encoding="UTF-8"?>
<Relationships xmlns="http://schemas.openxmlformats.org/package/2006/relationships"><Relationship Id="rId1" Type="http://schemas.openxmlformats.org/officeDocument/2006/relationships/slide" Target="../slides/slide78.xml"/><Relationship Id="rId2" Type="http://schemas.openxmlformats.org/officeDocument/2006/relationships/notesMaster" Target="../notesMasters/notesMaster1.xml"/></Relationships>

</file>

<file path=ppt/notesSlides/_rels/notesSlide79.xml.rels><?xml version="1.0" encoding="UTF-8"?>
<Relationships xmlns="http://schemas.openxmlformats.org/package/2006/relationships"><Relationship Id="rId1" Type="http://schemas.openxmlformats.org/officeDocument/2006/relationships/slide" Target="../slides/slide79.xml"/><Relationship Id="rId2" Type="http://schemas.openxmlformats.org/officeDocument/2006/relationships/notesMaster" Target="../notesMasters/notesMaster1.xml"/></Relationships>

</file>

<file path=ppt/notesSlides/_rels/notesSlide80.xml.rels><?xml version="1.0" encoding="UTF-8"?>
<Relationships xmlns="http://schemas.openxmlformats.org/package/2006/relationships"><Relationship Id="rId1" Type="http://schemas.openxmlformats.org/officeDocument/2006/relationships/slide" Target="../slides/slide80.xml"/><Relationship Id="rId2" Type="http://schemas.openxmlformats.org/officeDocument/2006/relationships/notesMaster" Target="../notesMasters/notesMaster1.xml"/></Relationships>

</file>

<file path=ppt/notesSlides/_rels/notesSlide81.xml.rels><?xml version="1.0" encoding="UTF-8"?>
<Relationships xmlns="http://schemas.openxmlformats.org/package/2006/relationships"><Relationship Id="rId1" Type="http://schemas.openxmlformats.org/officeDocument/2006/relationships/slide" Target="../slides/slide81.xml"/><Relationship Id="rId2" Type="http://schemas.openxmlformats.org/officeDocument/2006/relationships/notesMaster" Target="../notesMasters/notesMaster1.xml"/></Relationships>

</file>

<file path=ppt/notesSlides/_rels/notesSlide82.xml.rels><?xml version="1.0" encoding="UTF-8"?>
<Relationships xmlns="http://schemas.openxmlformats.org/package/2006/relationships"><Relationship Id="rId1" Type="http://schemas.openxmlformats.org/officeDocument/2006/relationships/slide" Target="../slides/slide82.xml"/><Relationship Id="rId2" Type="http://schemas.openxmlformats.org/officeDocument/2006/relationships/notesMaster" Target="../notesMasters/notesMaster1.xml"/></Relationships>

</file>

<file path=ppt/notesSlides/_rels/notesSlide83.xml.rels><?xml version="1.0" encoding="UTF-8"?>
<Relationships xmlns="http://schemas.openxmlformats.org/package/2006/relationships"><Relationship Id="rId1" Type="http://schemas.openxmlformats.org/officeDocument/2006/relationships/slide" Target="../slides/slide83.xml"/><Relationship Id="rId2" Type="http://schemas.openxmlformats.org/officeDocument/2006/relationships/notesMaster" Target="../notesMasters/notesMaster1.xml"/></Relationships>

</file>

<file path=ppt/notesSlides/_rels/notesSlide84.xml.rels><?xml version="1.0" encoding="UTF-8"?>
<Relationships xmlns="http://schemas.openxmlformats.org/package/2006/relationships"><Relationship Id="rId1" Type="http://schemas.openxmlformats.org/officeDocument/2006/relationships/slide" Target="../slides/slide84.xml"/><Relationship Id="rId2" Type="http://schemas.openxmlformats.org/officeDocument/2006/relationships/notesMaster" Target="../notesMasters/notesMaster1.xml"/></Relationships>

</file>

<file path=ppt/notesSlides/_rels/notesSlide85.xml.rels><?xml version="1.0" encoding="UTF-8"?>
<Relationships xmlns="http://schemas.openxmlformats.org/package/2006/relationships"><Relationship Id="rId1" Type="http://schemas.openxmlformats.org/officeDocument/2006/relationships/slide" Target="../slides/slide85.xml"/><Relationship Id="rId2" Type="http://schemas.openxmlformats.org/officeDocument/2006/relationships/notesMaster" Target="../notesMasters/notesMaster1.xml"/></Relationships>

</file>

<file path=ppt/notesSlides/_rels/notesSlide86.xml.rels><?xml version="1.0" encoding="UTF-8"?>
<Relationships xmlns="http://schemas.openxmlformats.org/package/2006/relationships"><Relationship Id="rId1" Type="http://schemas.openxmlformats.org/officeDocument/2006/relationships/slide" Target="../slides/slide86.xml"/><Relationship Id="rId2" Type="http://schemas.openxmlformats.org/officeDocument/2006/relationships/notesMaster" Target="../notesMasters/notesMaster1.xml"/></Relationships>

</file>

<file path=ppt/notesSlides/_rels/notesSlide87.xml.rels><?xml version="1.0" encoding="UTF-8"?>
<Relationships xmlns="http://schemas.openxmlformats.org/package/2006/relationships"><Relationship Id="rId1" Type="http://schemas.openxmlformats.org/officeDocument/2006/relationships/slide" Target="../slides/slide87.xml"/><Relationship Id="rId2" Type="http://schemas.openxmlformats.org/officeDocument/2006/relationships/notesMaster" Target="../notesMasters/notesMaster1.xml"/></Relationships>

</file>

<file path=ppt/notesSlides/_rels/notesSlide88.xml.rels><?xml version="1.0" encoding="UTF-8"?>
<Relationships xmlns="http://schemas.openxmlformats.org/package/2006/relationships"><Relationship Id="rId1" Type="http://schemas.openxmlformats.org/officeDocument/2006/relationships/slide" Target="../slides/slide88.xml"/><Relationship Id="rId2" Type="http://schemas.openxmlformats.org/officeDocument/2006/relationships/notesMaster" Target="../notesMasters/notesMaster1.xml"/></Relationships>

</file>

<file path=ppt/notesSlides/_rels/notesSlide89.xml.rels><?xml version="1.0" encoding="UTF-8"?>
<Relationships xmlns="http://schemas.openxmlformats.org/package/2006/relationships"><Relationship Id="rId1" Type="http://schemas.openxmlformats.org/officeDocument/2006/relationships/slide" Target="../slides/slide89.xml"/><Relationship Id="rId2" Type="http://schemas.openxmlformats.org/officeDocument/2006/relationships/notesMaster" Target="../notesMasters/notesMaster1.xml"/></Relationships>

</file>

<file path=ppt/notesSlides/_rels/notesSlide90.xml.rels><?xml version="1.0" encoding="UTF-8"?>
<Relationships xmlns="http://schemas.openxmlformats.org/package/2006/relationships"><Relationship Id="rId1" Type="http://schemas.openxmlformats.org/officeDocument/2006/relationships/slide" Target="../slides/slide90.xml"/><Relationship Id="rId2" Type="http://schemas.openxmlformats.org/officeDocument/2006/relationships/notesMaster" Target="../notesMasters/notesMaster1.xml"/></Relationships>

</file>

<file path=ppt/notesSlides/_rels/notesSlide91.xml.rels><?xml version="1.0" encoding="UTF-8"?>
<Relationships xmlns="http://schemas.openxmlformats.org/package/2006/relationships"><Relationship Id="rId1" Type="http://schemas.openxmlformats.org/officeDocument/2006/relationships/slide" Target="../slides/slide91.xml"/><Relationship Id="rId2" Type="http://schemas.openxmlformats.org/officeDocument/2006/relationships/notesMaster" Target="../notesMasters/notesMaster1.xml"/></Relationships>

</file>

<file path=ppt/notesSlides/_rels/notesSlide92.xml.rels><?xml version="1.0" encoding="UTF-8"?>
<Relationships xmlns="http://schemas.openxmlformats.org/package/2006/relationships"><Relationship Id="rId1" Type="http://schemas.openxmlformats.org/officeDocument/2006/relationships/slide" Target="../slides/slide92.xml"/><Relationship Id="rId2" Type="http://schemas.openxmlformats.org/officeDocument/2006/relationships/notesMaster" Target="../notesMasters/notesMaster1.xml"/></Relationships>

</file>

<file path=ppt/notesSlides/_rels/notesSlide93.xml.rels><?xml version="1.0" encoding="UTF-8"?>
<Relationships xmlns="http://schemas.openxmlformats.org/package/2006/relationships"><Relationship Id="rId1" Type="http://schemas.openxmlformats.org/officeDocument/2006/relationships/slide" Target="../slides/slide93.xml"/><Relationship Id="rId2" Type="http://schemas.openxmlformats.org/officeDocument/2006/relationships/notesMaster" Target="../notesMasters/notesMaster1.xml"/></Relationships>

</file>

<file path=ppt/notesSlides/_rels/notesSlide94.xml.rels><?xml version="1.0" encoding="UTF-8"?>
<Relationships xmlns="http://schemas.openxmlformats.org/package/2006/relationships"><Relationship Id="rId1" Type="http://schemas.openxmlformats.org/officeDocument/2006/relationships/slide" Target="../slides/slide94.xml"/><Relationship Id="rId2" Type="http://schemas.openxmlformats.org/officeDocument/2006/relationships/notesMaster" Target="../notesMasters/notesMaster1.xml"/></Relationships>

</file>

<file path=ppt/notesSlides/_rels/notesSlide95.xml.rels><?xml version="1.0" encoding="UTF-8"?>
<Relationships xmlns="http://schemas.openxmlformats.org/package/2006/relationships"><Relationship Id="rId1" Type="http://schemas.openxmlformats.org/officeDocument/2006/relationships/slide" Target="../slides/slide95.xml"/><Relationship Id="rId2" Type="http://schemas.openxmlformats.org/officeDocument/2006/relationships/notesMaster" Target="../notesMasters/notesMaster1.xml"/></Relationships>

</file>

<file path=ppt/notesSlides/_rels/notesSlide96.xml.rels><?xml version="1.0" encoding="UTF-8"?>
<Relationships xmlns="http://schemas.openxmlformats.org/package/2006/relationships"><Relationship Id="rId1" Type="http://schemas.openxmlformats.org/officeDocument/2006/relationships/slide" Target="../slides/slide96.xml"/><Relationship Id="rId2" Type="http://schemas.openxmlformats.org/officeDocument/2006/relationships/notesMaster" Target="../notesMasters/notesMaster1.xml"/></Relationships>

</file>

<file path=ppt/notesSlides/_rels/notesSlide97.xml.rels><?xml version="1.0" encoding="UTF-8"?>
<Relationships xmlns="http://schemas.openxmlformats.org/package/2006/relationships"><Relationship Id="rId1" Type="http://schemas.openxmlformats.org/officeDocument/2006/relationships/slide" Target="../slides/slide97.xml"/><Relationship Id="rId2" Type="http://schemas.openxmlformats.org/officeDocument/2006/relationships/notesMaster" Target="../notesMasters/notesMaster1.xml"/></Relationships>

</file>

<file path=ppt/notesSlides/_rels/notesSlide98.xml.rels><?xml version="1.0" encoding="UTF-8"?>
<Relationships xmlns="http://schemas.openxmlformats.org/package/2006/relationships"><Relationship Id="rId1" Type="http://schemas.openxmlformats.org/officeDocument/2006/relationships/slide" Target="../slides/slide98.xml"/><Relationship Id="rId2" Type="http://schemas.openxmlformats.org/officeDocument/2006/relationships/notesMaster" Target="../notesMasters/notesMaster1.xml"/></Relationships>

</file>

<file path=ppt/notesSlides/_rels/notesSlide99.xml.rels><?xml version="1.0" encoding="UTF-8"?>
<Relationships xmlns="http://schemas.openxmlformats.org/package/2006/relationships"><Relationship Id="rId1" Type="http://schemas.openxmlformats.org/officeDocument/2006/relationships/slide" Target="../slides/slide99.xml"/><Relationship Id="rId2" Type="http://schemas.openxmlformats.org/officeDocument/2006/relationships/notesMaster" Target="../notesMasters/notesMaster1.xml"/></Relationships>

</file>

<file path=ppt/notesSlides/_rels/notesSlide100.xml.rels><?xml version="1.0" encoding="UTF-8"?>
<Relationships xmlns="http://schemas.openxmlformats.org/package/2006/relationships"><Relationship Id="rId1" Type="http://schemas.openxmlformats.org/officeDocument/2006/relationships/slide" Target="../slides/slide100.xml"/><Relationship Id="rId2" Type="http://schemas.openxmlformats.org/officeDocument/2006/relationships/notesMaster" Target="../notesMasters/notesMaster1.xml"/></Relationships>

</file>

<file path=ppt/notesSlides/_rels/notesSlide101.xml.rels><?xml version="1.0" encoding="UTF-8"?>
<Relationships xmlns="http://schemas.openxmlformats.org/package/2006/relationships"><Relationship Id="rId1" Type="http://schemas.openxmlformats.org/officeDocument/2006/relationships/slide" Target="../slides/slide101.xml"/><Relationship Id="rId2" Type="http://schemas.openxmlformats.org/officeDocument/2006/relationships/notesMaster" Target="../notesMasters/notesMaster1.xml"/></Relationships>

</file>

<file path=ppt/notesSlides/_rels/notesSlide102.xml.rels><?xml version="1.0" encoding="UTF-8"?>
<Relationships xmlns="http://schemas.openxmlformats.org/package/2006/relationships"><Relationship Id="rId1" Type="http://schemas.openxmlformats.org/officeDocument/2006/relationships/slide" Target="../slides/slide102.xml"/><Relationship Id="rId2" Type="http://schemas.openxmlformats.org/officeDocument/2006/relationships/notesMaster" Target="../notesMasters/notesMaster1.xml"/></Relationships>

</file>

<file path=ppt/notesSlides/_rels/notesSlide103.xml.rels><?xml version="1.0" encoding="UTF-8"?>
<Relationships xmlns="http://schemas.openxmlformats.org/package/2006/relationships"><Relationship Id="rId1" Type="http://schemas.openxmlformats.org/officeDocument/2006/relationships/slide" Target="../slides/slide103.xml"/><Relationship Id="rId2" Type="http://schemas.openxmlformats.org/officeDocument/2006/relationships/notesMaster" Target="../notesMasters/notesMaster1.xml"/></Relationships>

</file>

<file path=ppt/notesSlides/_rels/notesSlide104.xml.rels><?xml version="1.0" encoding="UTF-8"?>
<Relationships xmlns="http://schemas.openxmlformats.org/package/2006/relationships"><Relationship Id="rId1" Type="http://schemas.openxmlformats.org/officeDocument/2006/relationships/slide" Target="../slides/slide104.xml"/><Relationship Id="rId2" Type="http://schemas.openxmlformats.org/officeDocument/2006/relationships/notesMaster" Target="../notesMasters/notesMaster1.xml"/></Relationships>

</file>

<file path=ppt/notesSlides/_rels/notesSlide105.xml.rels><?xml version="1.0" encoding="UTF-8"?>
<Relationships xmlns="http://schemas.openxmlformats.org/package/2006/relationships"><Relationship Id="rId1" Type="http://schemas.openxmlformats.org/officeDocument/2006/relationships/slide" Target="../slides/slide105.xml"/><Relationship Id="rId2" Type="http://schemas.openxmlformats.org/officeDocument/2006/relationships/notesMaster" Target="../notesMasters/notesMaster1.xml"/></Relationships>

</file>

<file path=ppt/notesSlides/_rels/notesSlide106.xml.rels><?xml version="1.0" encoding="UTF-8"?>
<Relationships xmlns="http://schemas.openxmlformats.org/package/2006/relationships"><Relationship Id="rId1" Type="http://schemas.openxmlformats.org/officeDocument/2006/relationships/slide" Target="../slides/slide106.xml"/><Relationship Id="rId2" Type="http://schemas.openxmlformats.org/officeDocument/2006/relationships/notesMaster" Target="../notesMasters/notesMaster1.xml"/></Relationships>

</file>

<file path=ppt/notesSlides/_rels/notesSlide107.xml.rels><?xml version="1.0" encoding="UTF-8"?>
<Relationships xmlns="http://schemas.openxmlformats.org/package/2006/relationships"><Relationship Id="rId1" Type="http://schemas.openxmlformats.org/officeDocument/2006/relationships/slide" Target="../slides/slide107.xml"/><Relationship Id="rId2" Type="http://schemas.openxmlformats.org/officeDocument/2006/relationships/notesMaster" Target="../notesMasters/notesMaster1.xml"/></Relationships>

</file>

<file path=ppt/notesSlides/_rels/notesSlide108.xml.rels><?xml version="1.0" encoding="UTF-8"?>
<Relationships xmlns="http://schemas.openxmlformats.org/package/2006/relationships"><Relationship Id="rId1" Type="http://schemas.openxmlformats.org/officeDocument/2006/relationships/slide" Target="../slides/slide108.xml"/><Relationship Id="rId2" Type="http://schemas.openxmlformats.org/officeDocument/2006/relationships/notesMaster" Target="../notesMasters/notesMaster1.xml"/></Relationships>

</file>

<file path=ppt/notesSlides/_rels/notesSlide109.xml.rels><?xml version="1.0" encoding="UTF-8"?>
<Relationships xmlns="http://schemas.openxmlformats.org/package/2006/relationships"><Relationship Id="rId1" Type="http://schemas.openxmlformats.org/officeDocument/2006/relationships/slide" Target="../slides/slide109.xml"/><Relationship Id="rId2" Type="http://schemas.openxmlformats.org/officeDocument/2006/relationships/notesMaster" Target="../notesMasters/notesMaster1.xml"/></Relationships>

</file>

<file path=ppt/notesSlides/_rels/notesSlide110.xml.rels><?xml version="1.0" encoding="UTF-8"?>
<Relationships xmlns="http://schemas.openxmlformats.org/package/2006/relationships"><Relationship Id="rId1" Type="http://schemas.openxmlformats.org/officeDocument/2006/relationships/slide" Target="../slides/slide110.xml"/><Relationship Id="rId2" Type="http://schemas.openxmlformats.org/officeDocument/2006/relationships/notesMaster" Target="../notesMasters/notesMaster1.xml"/></Relationships>

</file>

<file path=ppt/notesSlides/_rels/notesSlide111.xml.rels><?xml version="1.0" encoding="UTF-8"?>
<Relationships xmlns="http://schemas.openxmlformats.org/package/2006/relationships"><Relationship Id="rId1" Type="http://schemas.openxmlformats.org/officeDocument/2006/relationships/slide" Target="../slides/slide111.xml"/><Relationship Id="rId2" Type="http://schemas.openxmlformats.org/officeDocument/2006/relationships/notesMaster" Target="../notesMasters/notesMaster1.xml"/></Relationships>

</file>

<file path=ppt/notesSlides/_rels/notesSlide112.xml.rels><?xml version="1.0" encoding="UTF-8"?>
<Relationships xmlns="http://schemas.openxmlformats.org/package/2006/relationships"><Relationship Id="rId1" Type="http://schemas.openxmlformats.org/officeDocument/2006/relationships/slide" Target="../slides/slide112.xml"/><Relationship Id="rId2" Type="http://schemas.openxmlformats.org/officeDocument/2006/relationships/notesMaster" Target="../notesMasters/notesMaster1.xml"/></Relationships>

</file>

<file path=ppt/notesSlides/_rels/notesSlide113.xml.rels><?xml version="1.0" encoding="UTF-8"?>
<Relationships xmlns="http://schemas.openxmlformats.org/package/2006/relationships"><Relationship Id="rId1" Type="http://schemas.openxmlformats.org/officeDocument/2006/relationships/slide" Target="../slides/slide113.xml"/><Relationship Id="rId2" Type="http://schemas.openxmlformats.org/officeDocument/2006/relationships/notesMaster" Target="../notesMasters/notesMaster1.xml"/></Relationships>

</file>

<file path=ppt/notesSlides/_rels/notesSlide114.xml.rels><?xml version="1.0" encoding="UTF-8"?>
<Relationships xmlns="http://schemas.openxmlformats.org/package/2006/relationships"><Relationship Id="rId1" Type="http://schemas.openxmlformats.org/officeDocument/2006/relationships/slide" Target="../slides/slide114.xml"/><Relationship Id="rId2" Type="http://schemas.openxmlformats.org/officeDocument/2006/relationships/notesMaster" Target="../notesMasters/notesMaster1.xml"/></Relationships>

</file>

<file path=ppt/notesSlides/_rels/notesSlide115.xml.rels><?xml version="1.0" encoding="UTF-8"?>
<Relationships xmlns="http://schemas.openxmlformats.org/package/2006/relationships"><Relationship Id="rId1" Type="http://schemas.openxmlformats.org/officeDocument/2006/relationships/slide" Target="../slides/slide115.xml"/><Relationship Id="rId2" Type="http://schemas.openxmlformats.org/officeDocument/2006/relationships/notesMaster" Target="../notesMasters/notesMaster1.xml"/></Relationships>

</file>

<file path=ppt/notesSlides/_rels/notesSlide116.xml.rels><?xml version="1.0" encoding="UTF-8"?>
<Relationships xmlns="http://schemas.openxmlformats.org/package/2006/relationships"><Relationship Id="rId1" Type="http://schemas.openxmlformats.org/officeDocument/2006/relationships/slide" Target="../slides/slide116.xml"/><Relationship Id="rId2" Type="http://schemas.openxmlformats.org/officeDocument/2006/relationships/notesMaster" Target="../notesMasters/notesMaster1.xml"/></Relationships>

</file>

<file path=ppt/notesSlides/_rels/notesSlide117.xml.rels><?xml version="1.0" encoding="UTF-8"?>
<Relationships xmlns="http://schemas.openxmlformats.org/package/2006/relationships"><Relationship Id="rId1" Type="http://schemas.openxmlformats.org/officeDocument/2006/relationships/slide" Target="../slides/slide117.xml"/><Relationship Id="rId2" Type="http://schemas.openxmlformats.org/officeDocument/2006/relationships/notesMaster" Target="../notesMasters/notesMaster1.xml"/></Relationships>

</file>

<file path=ppt/notesSlides/_rels/notesSlide118.xml.rels><?xml version="1.0" encoding="UTF-8"?>
<Relationships xmlns="http://schemas.openxmlformats.org/package/2006/relationships"><Relationship Id="rId1" Type="http://schemas.openxmlformats.org/officeDocument/2006/relationships/slide" Target="../slides/slide118.xml"/><Relationship Id="rId2" Type="http://schemas.openxmlformats.org/officeDocument/2006/relationships/notesMaster" Target="../notesMasters/notesMaster1.xml"/></Relationships>

</file>

<file path=ppt/notesSlides/_rels/notesSlide119.xml.rels><?xml version="1.0" encoding="UTF-8"?>
<Relationships xmlns="http://schemas.openxmlformats.org/package/2006/relationships"><Relationship Id="rId1" Type="http://schemas.openxmlformats.org/officeDocument/2006/relationships/slide" Target="../slides/slide119.xml"/><Relationship Id="rId2" Type="http://schemas.openxmlformats.org/officeDocument/2006/relationships/notesMaster" Target="../notesMasters/notesMaster1.xml"/></Relationships>

</file>

<file path=ppt/notesSlides/_rels/notesSlide120.xml.rels><?xml version="1.0" encoding="UTF-8"?>
<Relationships xmlns="http://schemas.openxmlformats.org/package/2006/relationships"><Relationship Id="rId1" Type="http://schemas.openxmlformats.org/officeDocument/2006/relationships/slide" Target="../slides/slide120.xml"/><Relationship Id="rId2" Type="http://schemas.openxmlformats.org/officeDocument/2006/relationships/notesMaster" Target="../notesMasters/notesMaster1.xml"/></Relationships>

</file>

<file path=ppt/notesSlides/_rels/notesSlide121.xml.rels><?xml version="1.0" encoding="UTF-8"?>
<Relationships xmlns="http://schemas.openxmlformats.org/package/2006/relationships"><Relationship Id="rId1" Type="http://schemas.openxmlformats.org/officeDocument/2006/relationships/slide" Target="../slides/slide121.xml"/><Relationship Id="rId2" Type="http://schemas.openxmlformats.org/officeDocument/2006/relationships/notesMaster" Target="../notesMasters/notesMaster1.xml"/></Relationships>

</file>

<file path=ppt/notesSlides/_rels/notesSlide122.xml.rels><?xml version="1.0" encoding="UTF-8"?>
<Relationships xmlns="http://schemas.openxmlformats.org/package/2006/relationships"><Relationship Id="rId1" Type="http://schemas.openxmlformats.org/officeDocument/2006/relationships/slide" Target="../slides/slide122.xml"/><Relationship Id="rId2" Type="http://schemas.openxmlformats.org/officeDocument/2006/relationships/notesMaster" Target="../notesMasters/notesMaster1.xml"/></Relationships>

</file>

<file path=ppt/notesSlides/_rels/notesSlide123.xml.rels><?xml version="1.0" encoding="UTF-8"?>
<Relationships xmlns="http://schemas.openxmlformats.org/package/2006/relationships"><Relationship Id="rId1" Type="http://schemas.openxmlformats.org/officeDocument/2006/relationships/slide" Target="../slides/slide123.xml"/><Relationship Id="rId2" Type="http://schemas.openxmlformats.org/officeDocument/2006/relationships/notesMaster" Target="../notesMasters/notesMaster1.xml"/></Relationships>

</file>

<file path=ppt/notesSlides/_rels/notesSlide124.xml.rels><?xml version="1.0" encoding="UTF-8"?>
<Relationships xmlns="http://schemas.openxmlformats.org/package/2006/relationships"><Relationship Id="rId1" Type="http://schemas.openxmlformats.org/officeDocument/2006/relationships/slide" Target="../slides/slide124.xml"/><Relationship Id="rId2" Type="http://schemas.openxmlformats.org/officeDocument/2006/relationships/notesMaster" Target="../notesMasters/notesMaster1.xml"/></Relationships>

</file>

<file path=ppt/notesSlides/_rels/notesSlide125.xml.rels><?xml version="1.0" encoding="UTF-8"?>
<Relationships xmlns="http://schemas.openxmlformats.org/package/2006/relationships"><Relationship Id="rId1" Type="http://schemas.openxmlformats.org/officeDocument/2006/relationships/slide" Target="../slides/slide125.xml"/><Relationship Id="rId2" Type="http://schemas.openxmlformats.org/officeDocument/2006/relationships/notesMaster" Target="../notesMasters/notesMaster1.xml"/></Relationships>

</file>

<file path=ppt/notesSlides/_rels/notesSlide126.xml.rels><?xml version="1.0" encoding="UTF-8"?>
<Relationships xmlns="http://schemas.openxmlformats.org/package/2006/relationships"><Relationship Id="rId1" Type="http://schemas.openxmlformats.org/officeDocument/2006/relationships/slide" Target="../slides/slide126.xml"/><Relationship Id="rId2" Type="http://schemas.openxmlformats.org/officeDocument/2006/relationships/notesMaster" Target="../notesMasters/notesMaster1.xml"/></Relationships>

</file>

<file path=ppt/notesSlides/_rels/notesSlide127.xml.rels><?xml version="1.0" encoding="UTF-8"?>
<Relationships xmlns="http://schemas.openxmlformats.org/package/2006/relationships"><Relationship Id="rId1" Type="http://schemas.openxmlformats.org/officeDocument/2006/relationships/slide" Target="../slides/slide127.xml"/><Relationship Id="rId2" Type="http://schemas.openxmlformats.org/officeDocument/2006/relationships/notesMaster" Target="../notesMasters/notesMaster1.xml"/></Relationships>

</file>

<file path=ppt/notesSlides/_rels/notesSlide128.xml.rels><?xml version="1.0" encoding="UTF-8"?>
<Relationships xmlns="http://schemas.openxmlformats.org/package/2006/relationships"><Relationship Id="rId1" Type="http://schemas.openxmlformats.org/officeDocument/2006/relationships/slide" Target="../slides/slide128.xml"/><Relationship Id="rId2" Type="http://schemas.openxmlformats.org/officeDocument/2006/relationships/notesMaster" Target="../notesMasters/notesMaster1.xml"/></Relationships>

</file>

<file path=ppt/notesSlides/_rels/notesSlide129.xml.rels><?xml version="1.0" encoding="UTF-8"?>
<Relationships xmlns="http://schemas.openxmlformats.org/package/2006/relationships"><Relationship Id="rId1" Type="http://schemas.openxmlformats.org/officeDocument/2006/relationships/slide" Target="../slides/slide129.xml"/><Relationship Id="rId2" Type="http://schemas.openxmlformats.org/officeDocument/2006/relationships/notesMaster" Target="../notesMasters/notesMaster1.xml"/></Relationships>

</file>

<file path=ppt/notesSlides/_rels/notesSlide130.xml.rels><?xml version="1.0" encoding="UTF-8"?>
<Relationships xmlns="http://schemas.openxmlformats.org/package/2006/relationships"><Relationship Id="rId1" Type="http://schemas.openxmlformats.org/officeDocument/2006/relationships/slide" Target="../slides/slide130.xml"/><Relationship Id="rId2" Type="http://schemas.openxmlformats.org/officeDocument/2006/relationships/notesMaster" Target="../notesMasters/notesMaster1.xml"/></Relationships>

</file>

<file path=ppt/notesSlides/_rels/notesSlide131.xml.rels><?xml version="1.0" encoding="UTF-8"?>
<Relationships xmlns="http://schemas.openxmlformats.org/package/2006/relationships"><Relationship Id="rId1" Type="http://schemas.openxmlformats.org/officeDocument/2006/relationships/slide" Target="../slides/slide131.xml"/><Relationship Id="rId2" Type="http://schemas.openxmlformats.org/officeDocument/2006/relationships/notesMaster" Target="../notesMasters/notesMaster1.xml"/></Relationships>

</file>

<file path=ppt/notesSlides/_rels/notesSlide132.xml.rels><?xml version="1.0" encoding="UTF-8"?>
<Relationships xmlns="http://schemas.openxmlformats.org/package/2006/relationships"><Relationship Id="rId1" Type="http://schemas.openxmlformats.org/officeDocument/2006/relationships/slide" Target="../slides/slide132.xml"/><Relationship Id="rId2" Type="http://schemas.openxmlformats.org/officeDocument/2006/relationships/notesMaster" Target="../notesMasters/notesMaster1.xml"/></Relationships>

</file>

<file path=ppt/notesSlides/_rels/notesSlide133.xml.rels><?xml version="1.0" encoding="UTF-8"?>
<Relationships xmlns="http://schemas.openxmlformats.org/package/2006/relationships"><Relationship Id="rId1" Type="http://schemas.openxmlformats.org/officeDocument/2006/relationships/slide" Target="../slides/slide133.xml"/><Relationship Id="rId2" Type="http://schemas.openxmlformats.org/officeDocument/2006/relationships/notesMaster" Target="../notesMasters/notesMaster1.xml"/></Relationships>

</file>

<file path=ppt/notesSlides/_rels/notesSlide134.xml.rels><?xml version="1.0" encoding="UTF-8"?>
<Relationships xmlns="http://schemas.openxmlformats.org/package/2006/relationships"><Relationship Id="rId1" Type="http://schemas.openxmlformats.org/officeDocument/2006/relationships/slide" Target="../slides/slide134.xml"/><Relationship Id="rId2" Type="http://schemas.openxmlformats.org/officeDocument/2006/relationships/notesMaster" Target="../notesMasters/notesMaster1.xml"/></Relationships>

</file>

<file path=ppt/notesSlides/_rels/notesSlide135.xml.rels><?xml version="1.0" encoding="UTF-8"?>
<Relationships xmlns="http://schemas.openxmlformats.org/package/2006/relationships"><Relationship Id="rId1" Type="http://schemas.openxmlformats.org/officeDocument/2006/relationships/slide" Target="../slides/slide135.xml"/><Relationship Id="rId2" Type="http://schemas.openxmlformats.org/officeDocument/2006/relationships/notesMaster" Target="../notesMasters/notesMaster1.xml"/></Relationships>

</file>

<file path=ppt/notesSlides/_rels/notesSlide136.xml.rels><?xml version="1.0" encoding="UTF-8"?>
<Relationships xmlns="http://schemas.openxmlformats.org/package/2006/relationships"><Relationship Id="rId1" Type="http://schemas.openxmlformats.org/officeDocument/2006/relationships/slide" Target="../slides/slide136.xml"/><Relationship Id="rId2" Type="http://schemas.openxmlformats.org/officeDocument/2006/relationships/notesMaster" Target="../notesMasters/notesMaster1.xml"/></Relationships>

</file>

<file path=ppt/notesSlides/_rels/notesSlide137.xml.rels><?xml version="1.0" encoding="UTF-8"?>
<Relationships xmlns="http://schemas.openxmlformats.org/package/2006/relationships"><Relationship Id="rId1" Type="http://schemas.openxmlformats.org/officeDocument/2006/relationships/slide" Target="../slides/slide137.xml"/><Relationship Id="rId2" Type="http://schemas.openxmlformats.org/officeDocument/2006/relationships/notesMaster" Target="../notesMasters/notesMaster1.xml"/></Relationships>

</file>

<file path=ppt/notesSlides/_rels/notesSlide138.xml.rels><?xml version="1.0" encoding="UTF-8"?>
<Relationships xmlns="http://schemas.openxmlformats.org/package/2006/relationships"><Relationship Id="rId1" Type="http://schemas.openxmlformats.org/officeDocument/2006/relationships/slide" Target="../slides/slide138.xml"/><Relationship Id="rId2" Type="http://schemas.openxmlformats.org/officeDocument/2006/relationships/notesMaster" Target="../notesMasters/notesMaster1.xml"/></Relationships>

</file>

<file path=ppt/notesSlides/_rels/notesSlide139.xml.rels><?xml version="1.0" encoding="UTF-8"?>
<Relationships xmlns="http://schemas.openxmlformats.org/package/2006/relationships"><Relationship Id="rId1" Type="http://schemas.openxmlformats.org/officeDocument/2006/relationships/slide" Target="../slides/slide139.xml"/><Relationship Id="rId2" Type="http://schemas.openxmlformats.org/officeDocument/2006/relationships/notesMaster" Target="../notesMasters/notesMaster1.xml"/></Relationships>

</file>

<file path=ppt/notesSlides/_rels/notesSlide140.xml.rels><?xml version="1.0" encoding="UTF-8"?>
<Relationships xmlns="http://schemas.openxmlformats.org/package/2006/relationships"><Relationship Id="rId1" Type="http://schemas.openxmlformats.org/officeDocument/2006/relationships/slide" Target="../slides/slide140.xml"/><Relationship Id="rId2" Type="http://schemas.openxmlformats.org/officeDocument/2006/relationships/notesMaster" Target="../notesMasters/notesMaster1.xml"/></Relationships>

</file>

<file path=ppt/notesSlides/_rels/notesSlide141.xml.rels><?xml version="1.0" encoding="UTF-8"?>
<Relationships xmlns="http://schemas.openxmlformats.org/package/2006/relationships"><Relationship Id="rId1" Type="http://schemas.openxmlformats.org/officeDocument/2006/relationships/slide" Target="../slides/slide141.xml"/><Relationship Id="rId2" Type="http://schemas.openxmlformats.org/officeDocument/2006/relationships/notesMaster" Target="../notesMasters/notesMaster1.xml"/></Relationships>

</file>

<file path=ppt/notesSlides/_rels/notesSlide142.xml.rels><?xml version="1.0" encoding="UTF-8"?>
<Relationships xmlns="http://schemas.openxmlformats.org/package/2006/relationships"><Relationship Id="rId1" Type="http://schemas.openxmlformats.org/officeDocument/2006/relationships/slide" Target="../slides/slide142.xml"/><Relationship Id="rId2" Type="http://schemas.openxmlformats.org/officeDocument/2006/relationships/notesMaster" Target="../notesMasters/notesMaster1.xml"/></Relationships>

</file>

<file path=ppt/notesSlides/_rels/notesSlide143.xml.rels><?xml version="1.0" encoding="UTF-8"?>
<Relationships xmlns="http://schemas.openxmlformats.org/package/2006/relationships"><Relationship Id="rId1" Type="http://schemas.openxmlformats.org/officeDocument/2006/relationships/slide" Target="../slides/slide143.xml"/><Relationship Id="rId2" Type="http://schemas.openxmlformats.org/officeDocument/2006/relationships/notesMaster" Target="../notesMasters/notesMaster1.xml"/></Relationships>

</file>

<file path=ppt/notesSlides/_rels/notesSlide144.xml.rels><?xml version="1.0" encoding="UTF-8"?>
<Relationships xmlns="http://schemas.openxmlformats.org/package/2006/relationships"><Relationship Id="rId1" Type="http://schemas.openxmlformats.org/officeDocument/2006/relationships/slide" Target="../slides/slide144.xml"/><Relationship Id="rId2" Type="http://schemas.openxmlformats.org/officeDocument/2006/relationships/notesMaster" Target="../notesMasters/notesMaster1.xml"/></Relationships>

</file>

<file path=ppt/notesSlides/_rels/notesSlide145.xml.rels><?xml version="1.0" encoding="UTF-8"?>
<Relationships xmlns="http://schemas.openxmlformats.org/package/2006/relationships"><Relationship Id="rId1" Type="http://schemas.openxmlformats.org/officeDocument/2006/relationships/slide" Target="../slides/slide145.xml"/><Relationship Id="rId2" Type="http://schemas.openxmlformats.org/officeDocument/2006/relationships/notesMaster" Target="../notesMasters/notesMaster1.xml"/></Relationships>

</file>

<file path=ppt/notesSlides/_rels/notesSlide146.xml.rels><?xml version="1.0" encoding="UTF-8"?>
<Relationships xmlns="http://schemas.openxmlformats.org/package/2006/relationships"><Relationship Id="rId1" Type="http://schemas.openxmlformats.org/officeDocument/2006/relationships/slide" Target="../slides/slide146.xml"/><Relationship Id="rId2" Type="http://schemas.openxmlformats.org/officeDocument/2006/relationships/notesMaster" Target="../notesMasters/notesMaster1.xml"/></Relationships>

</file>

<file path=ppt/notesSlides/_rels/notesSlide147.xml.rels><?xml version="1.0" encoding="UTF-8"?>
<Relationships xmlns="http://schemas.openxmlformats.org/package/2006/relationships"><Relationship Id="rId1" Type="http://schemas.openxmlformats.org/officeDocument/2006/relationships/slide" Target="../slides/slide147.xml"/><Relationship Id="rId2" Type="http://schemas.openxmlformats.org/officeDocument/2006/relationships/notesMaster" Target="../notesMasters/notesMaster1.xml"/></Relationships>

</file>

<file path=ppt/notesSlides/_rels/notesSlide148.xml.rels><?xml version="1.0" encoding="UTF-8"?>
<Relationships xmlns="http://schemas.openxmlformats.org/package/2006/relationships"><Relationship Id="rId1" Type="http://schemas.openxmlformats.org/officeDocument/2006/relationships/slide" Target="../slides/slide148.xml"/><Relationship Id="rId2" Type="http://schemas.openxmlformats.org/officeDocument/2006/relationships/notesMaster" Target="../notesMasters/notesMaster1.xml"/></Relationships>

</file>

<file path=ppt/notesSlides/_rels/notesSlide149.xml.rels><?xml version="1.0" encoding="UTF-8"?>
<Relationships xmlns="http://schemas.openxmlformats.org/package/2006/relationships"><Relationship Id="rId1" Type="http://schemas.openxmlformats.org/officeDocument/2006/relationships/slide" Target="../slides/slide149.xml"/><Relationship Id="rId2" Type="http://schemas.openxmlformats.org/officeDocument/2006/relationships/notesMaster" Target="../notesMasters/notesMaster1.xml"/></Relationships>

</file>

<file path=ppt/notesSlides/_rels/notesSlide150.xml.rels><?xml version="1.0" encoding="UTF-8"?>
<Relationships xmlns="http://schemas.openxmlformats.org/package/2006/relationships"><Relationship Id="rId1" Type="http://schemas.openxmlformats.org/officeDocument/2006/relationships/slide" Target="../slides/slide150.xml"/><Relationship Id="rId2" Type="http://schemas.openxmlformats.org/officeDocument/2006/relationships/notesMaster" Target="../notesMasters/notesMaster1.xml"/></Relationships>

</file>

<file path=ppt/notesSlides/_rels/notesSlide151.xml.rels><?xml version="1.0" encoding="UTF-8"?>
<Relationships xmlns="http://schemas.openxmlformats.org/package/2006/relationships"><Relationship Id="rId1" Type="http://schemas.openxmlformats.org/officeDocument/2006/relationships/slide" Target="../slides/slide151.xml"/><Relationship Id="rId2" Type="http://schemas.openxmlformats.org/officeDocument/2006/relationships/notesMaster" Target="../notesMasters/notesMaster1.xml"/></Relationships>

</file>

<file path=ppt/notesSlides/_rels/notesSlide152.xml.rels><?xml version="1.0" encoding="UTF-8"?>
<Relationships xmlns="http://schemas.openxmlformats.org/package/2006/relationships"><Relationship Id="rId1" Type="http://schemas.openxmlformats.org/officeDocument/2006/relationships/slide" Target="../slides/slide15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Shape 172"/>
          <p:cNvSpPr/>
          <p:nvPr>
            <p:ph type="sldImg"/>
          </p:nvPr>
        </p:nvSpPr>
        <p:spPr>
          <a:prstGeom prst="rect">
            <a:avLst/>
          </a:prstGeom>
        </p:spPr>
        <p:txBody>
          <a:bodyPr/>
          <a:lstStyle/>
          <a:p>
            <a:pPr/>
          </a:p>
        </p:txBody>
      </p:sp>
      <p:sp>
        <p:nvSpPr>
          <p:cNvPr id="173" name="Shape 173"/>
          <p:cNvSpPr/>
          <p:nvPr>
            <p:ph type="body" sz="quarter" idx="1"/>
          </p:nvPr>
        </p:nvSpPr>
        <p:spPr>
          <a:prstGeom prst="rect">
            <a:avLst/>
          </a:prstGeom>
        </p:spPr>
        <p:txBody>
          <a:bodyPr/>
          <a:lstStyle/>
          <a:p>
            <a:pPr/>
            <a:r>
              <a:t>Good afternoon, and I hope you're having a wonderful time here at IUG 2025! Thank you for choosing to spend some time with me today. Before we get started, if you want to take notes, I will not run into the audience to stop you. But if you like…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Shape 177"/>
          <p:cNvSpPr/>
          <p:nvPr>
            <p:ph type="sldImg"/>
          </p:nvPr>
        </p:nvSpPr>
        <p:spPr>
          <a:prstGeom prst="rect">
            <a:avLst/>
          </a:prstGeom>
        </p:spPr>
        <p:txBody>
          <a:bodyPr/>
          <a:lstStyle/>
          <a:p>
            <a:pPr/>
          </a:p>
        </p:txBody>
      </p:sp>
      <p:sp>
        <p:nvSpPr>
          <p:cNvPr id="178" name="Shape 178"/>
          <p:cNvSpPr/>
          <p:nvPr>
            <p:ph type="body" sz="quarter" idx="1"/>
          </p:nvPr>
        </p:nvSpPr>
        <p:spPr>
          <a:prstGeom prst="rect">
            <a:avLst/>
          </a:prstGeom>
        </p:spPr>
        <p:txBody>
          <a:bodyPr/>
          <a:lstStyle/>
          <a:p>
            <a:pPr/>
            <a:r>
              <a:t>you can find everything about this session at the URL on the screen. You'll find links to various sources that I've drawn on for this talk, like, literally an export of my Zotero repo. You'll find further information, videos, music, heck...I've got my talk written out here in front of me so you'll find a transcript too.</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Shape 183"/>
          <p:cNvSpPr/>
          <p:nvPr>
            <p:ph type="sldImg"/>
          </p:nvPr>
        </p:nvSpPr>
        <p:spPr>
          <a:prstGeom prst="rect">
            <a:avLst/>
          </a:prstGeom>
        </p:spPr>
        <p:txBody>
          <a:bodyPr/>
          <a:lstStyle/>
          <a:p>
            <a:pPr/>
          </a:p>
        </p:txBody>
      </p:sp>
      <p:sp>
        <p:nvSpPr>
          <p:cNvPr id="184" name="Shape 184"/>
          <p:cNvSpPr/>
          <p:nvPr>
            <p:ph type="body" sz="quarter" idx="1"/>
          </p:nvPr>
        </p:nvSpPr>
        <p:spPr>
          <a:prstGeom prst="rect">
            <a:avLst/>
          </a:prstGeom>
        </p:spPr>
        <p:txBody>
          <a:bodyPr/>
          <a:lstStyle/>
          <a:p>
            <a:pPr/>
            <a:r>
              <a:t>Just to make sure you're in the right place, this is Electric Libraryland. If you're my age, you may have had a class in high school called CWP, or Current World Problems. That's kinda what I'm going to be doing here today, talking about some things I've noticed in the world of library technology. Because, folks, there's a lot going on and it's impossible to keep track of everything. Believe me, I know. My goal here is to give you some things to think about, nothing more.</a:t>
            </a:r>
          </a:p>
          <a:p>
            <a:pPr/>
          </a:p>
          <a:p>
            <a:pPr/>
            <a:r>
              <a:t>As the title of the talk implies, we're gonna look at AI, copyright, ownership, the varieties of Celtic music across Eastern North... wait, no.</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9" name="Shape 189"/>
          <p:cNvSpPr/>
          <p:nvPr>
            <p:ph type="sldImg"/>
          </p:nvPr>
        </p:nvSpPr>
        <p:spPr>
          <a:prstGeom prst="rect">
            <a:avLst/>
          </a:prstGeom>
        </p:spPr>
        <p:txBody>
          <a:bodyPr/>
          <a:lstStyle/>
          <a:p>
            <a:pPr/>
          </a:p>
        </p:txBody>
      </p:sp>
      <p:sp>
        <p:nvSpPr>
          <p:cNvPr id="190" name="Shape 190"/>
          <p:cNvSpPr/>
          <p:nvPr>
            <p:ph type="body" sz="quarter" idx="1"/>
          </p:nvPr>
        </p:nvSpPr>
        <p:spPr>
          <a:prstGeom prst="rect">
            <a:avLst/>
          </a:prstGeom>
        </p:spPr>
        <p:txBody>
          <a:bodyPr/>
          <a:lstStyle/>
          <a:p>
            <a:pPr/>
            <a:r>
              <a:t>Sorry, wrong talk.  And the world of tomorrow. Or something like that.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Shape 196"/>
          <p:cNvSpPr/>
          <p:nvPr>
            <p:ph type="sldImg"/>
          </p:nvPr>
        </p:nvSpPr>
        <p:spPr>
          <a:prstGeom prst="rect">
            <a:avLst/>
          </a:prstGeom>
        </p:spPr>
        <p:txBody>
          <a:bodyPr/>
          <a:lstStyle/>
          <a:p>
            <a:pPr/>
          </a:p>
        </p:txBody>
      </p:sp>
      <p:sp>
        <p:nvSpPr>
          <p:cNvPr id="197" name="Shape 197"/>
          <p:cNvSpPr/>
          <p:nvPr>
            <p:ph type="body" sz="quarter" idx="1"/>
          </p:nvPr>
        </p:nvSpPr>
        <p:spPr>
          <a:prstGeom prst="rect">
            <a:avLst/>
          </a:prstGeom>
        </p:spPr>
        <p:txBody>
          <a:bodyPr/>
          <a:lstStyle/>
          <a:p>
            <a:pPr/>
            <a:r>
              <a:t>But to get some introductions out of the way, Hi, I'm Dan!  I'm one of your Members-at-Large on the IUG Steering Committee. I've been working in the library field for almost 30 years now, which yeah, is well more than half of my life. I'm a Polaris ILS Administrator for Library Systems &amp; Services and the author of *Bricks Without Clay: Demystifying PolarisTransactions* which is not for sale on Amazon because who's going to buy that? You'll find the book for free on the aforementioned URL. I've been working with Polaris since it was in beta, from the front desk to the back of the house and database administration. It's been a wild ride and it's the reason I say that "I'm a Polaris ILS administrator, and that's why I drink."</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Shape 199"/>
          <p:cNvSpPr/>
          <p:nvPr>
            <p:ph type="sldImg"/>
          </p:nvPr>
        </p:nvSpPr>
        <p:spPr>
          <a:prstGeom prst="rect">
            <a:avLst/>
          </a:prstGeom>
        </p:spPr>
        <p:txBody>
          <a:bodyPr/>
          <a:lstStyle/>
          <a:p>
            <a:pPr/>
          </a:p>
        </p:txBody>
      </p:sp>
      <p:sp>
        <p:nvSpPr>
          <p:cNvPr id="200" name="Shape 200"/>
          <p:cNvSpPr/>
          <p:nvPr>
            <p:ph type="body" sz="quarter" idx="1"/>
          </p:nvPr>
        </p:nvSpPr>
        <p:spPr>
          <a:prstGeom prst="rect">
            <a:avLst/>
          </a:prstGeom>
        </p:spPr>
        <p:txBody>
          <a:bodyPr/>
          <a:lstStyle/>
          <a:p>
            <a:pPr/>
            <a:r>
              <a:t>If you listen to library related podcasts you might recognize me from a show called Cyberpunk Librarian and, as things happen, this talk is going to be so cyberpunk flavoured that I should be talking to you while wearing mirrorshades.</a:t>
            </a:r>
          </a:p>
          <a:p>
            <a:pPr/>
          </a:p>
          <a:p>
            <a:pPr/>
            <a:r>
              <a:t>I'm... I'm not going to do that.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Shape 207"/>
          <p:cNvSpPr/>
          <p:nvPr>
            <p:ph type="sldImg"/>
          </p:nvPr>
        </p:nvSpPr>
        <p:spPr>
          <a:prstGeom prst="rect">
            <a:avLst/>
          </a:prstGeom>
        </p:spPr>
        <p:txBody>
          <a:bodyPr/>
          <a:lstStyle/>
          <a:p>
            <a:pPr/>
          </a:p>
        </p:txBody>
      </p:sp>
      <p:sp>
        <p:nvSpPr>
          <p:cNvPr id="208" name="Shape 208"/>
          <p:cNvSpPr/>
          <p:nvPr>
            <p:ph type="body" sz="quarter" idx="1"/>
          </p:nvPr>
        </p:nvSpPr>
        <p:spPr>
          <a:prstGeom prst="rect">
            <a:avLst/>
          </a:prstGeom>
        </p:spPr>
        <p:txBody>
          <a:bodyPr/>
          <a:lstStyle/>
          <a:p>
            <a:pPr/>
            <a:r>
              <a:t>If you look around, you'll notice that cyberpunk really isn't fiction anymore. Zoom in and look at libraries and you'll see we're living in an age where libraries are a ripe target for cybercriminals, and government agencies and interference. Copyright is in flux if for no other reason than billionaires want it to be. And the Library of Congress is playing with AI. There are all kinds of artificial intelligence things that can do stuff for you. I mean hey, remember that AI demonstration they did at the last IUG? With the cartoon wizard?</a:t>
            </a:r>
          </a:p>
          <a:p>
            <a:pPr/>
          </a:p>
          <a:p>
            <a:pPr/>
            <a:r>
              <a:t>Neither do I.</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Shape 213"/>
          <p:cNvSpPr/>
          <p:nvPr>
            <p:ph type="sldImg"/>
          </p:nvPr>
        </p:nvSpPr>
        <p:spPr>
          <a:prstGeom prst="rect">
            <a:avLst/>
          </a:prstGeom>
        </p:spPr>
        <p:txBody>
          <a:bodyPr/>
          <a:lstStyle/>
          <a:p>
            <a:pPr/>
          </a:p>
        </p:txBody>
      </p:sp>
      <p:sp>
        <p:nvSpPr>
          <p:cNvPr id="214" name="Shape 214"/>
          <p:cNvSpPr/>
          <p:nvPr>
            <p:ph type="body" sz="quarter" idx="1"/>
          </p:nvPr>
        </p:nvSpPr>
        <p:spPr>
          <a:prstGeom prst="rect">
            <a:avLst/>
          </a:prstGeom>
        </p:spPr>
        <p:txBody>
          <a:bodyPr/>
          <a:lstStyle/>
          <a:p>
            <a:pPr/>
            <a:r>
              <a:t>You'll notice a few themes running through this talk, but I'll establish one right here at the beginning. Beloved, I believe that you can learn a lot about library technology from music. All you need to do is listen to the right songs. And yes, you'll find links to those through the URL too.</a:t>
            </a:r>
          </a:p>
          <a:p>
            <a:pPr/>
          </a:p>
          <a:p>
            <a:pPr/>
            <a:r>
              <a:t>So let's ease into this with something that's easy to talk about and isn't controversial at 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Shape 217"/>
          <p:cNvSpPr/>
          <p:nvPr>
            <p:ph type="sldImg"/>
          </p:nvPr>
        </p:nvSpPr>
        <p:spPr>
          <a:prstGeom prst="rect">
            <a:avLst/>
          </a:prstGeom>
        </p:spPr>
        <p:txBody>
          <a:bodyPr/>
          <a:lstStyle/>
          <a:p>
            <a:pPr/>
          </a:p>
        </p:txBody>
      </p:sp>
      <p:sp>
        <p:nvSpPr>
          <p:cNvPr id="218" name="Shape 218"/>
          <p:cNvSpPr/>
          <p:nvPr>
            <p:ph type="body" sz="quarter" idx="1"/>
          </p:nvPr>
        </p:nvSpPr>
        <p:spPr>
          <a:prstGeom prst="rect">
            <a:avLst/>
          </a:prstGeom>
        </p:spPr>
        <p:txBody>
          <a:bodyPr/>
          <a:lstStyle/>
          <a:p>
            <a:pPr/>
            <a:r>
              <a:t>Oh dammit, my slides are out of order. Welp... we'll press on.</a:t>
            </a:r>
          </a:p>
          <a:p>
            <a:pPr/>
          </a:p>
          <a:p>
            <a:pPr/>
            <a:r>
              <a:t>Commercial AI is big.</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1" name="Shape 221"/>
          <p:cNvSpPr/>
          <p:nvPr>
            <p:ph type="sldImg"/>
          </p:nvPr>
        </p:nvSpPr>
        <p:spPr>
          <a:prstGeom prst="rect">
            <a:avLst/>
          </a:prstGeom>
        </p:spPr>
        <p:txBody>
          <a:bodyPr/>
          <a:lstStyle/>
          <a:p>
            <a:pPr/>
          </a:p>
        </p:txBody>
      </p:sp>
      <p:sp>
        <p:nvSpPr>
          <p:cNvPr id="222" name="Shape 222"/>
          <p:cNvSpPr/>
          <p:nvPr>
            <p:ph type="body" sz="quarter" idx="1"/>
          </p:nvPr>
        </p:nvSpPr>
        <p:spPr>
          <a:prstGeom prst="rect">
            <a:avLst/>
          </a:prstGeom>
        </p:spPr>
        <p:txBody>
          <a:bodyPr/>
          <a:lstStyle/>
          <a:p>
            <a:pPr/>
            <a:r>
              <a:t>That's not a shock.</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Shape 226"/>
          <p:cNvSpPr/>
          <p:nvPr>
            <p:ph type="sldImg"/>
          </p:nvPr>
        </p:nvSpPr>
        <p:spPr>
          <a:prstGeom prst="rect">
            <a:avLst/>
          </a:prstGeom>
        </p:spPr>
        <p:txBody>
          <a:bodyPr/>
          <a:lstStyle/>
          <a:p>
            <a:pPr/>
          </a:p>
        </p:txBody>
      </p:sp>
      <p:sp>
        <p:nvSpPr>
          <p:cNvPr id="227" name="Shape 227"/>
          <p:cNvSpPr/>
          <p:nvPr>
            <p:ph type="body" sz="quarter" idx="1"/>
          </p:nvPr>
        </p:nvSpPr>
        <p:spPr>
          <a:prstGeom prst="rect">
            <a:avLst/>
          </a:prstGeom>
        </p:spPr>
        <p:txBody>
          <a:bodyPr/>
          <a:lstStyle/>
          <a:p>
            <a:pPr/>
            <a:r>
              <a:t>And it's a big problem, and I don't think that's a shock either. There are plenty of reasons to use it, because it's a tool just like any other. And there are plenty of reasons *not* to use it because it's a tool *un*like any other. It's all over the news, it's all over your favourite software and products,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0" name="Shape 230"/>
          <p:cNvSpPr/>
          <p:nvPr>
            <p:ph type="sldImg"/>
          </p:nvPr>
        </p:nvSpPr>
        <p:spPr>
          <a:prstGeom prst="rect">
            <a:avLst/>
          </a:prstGeom>
        </p:spPr>
        <p:txBody>
          <a:bodyPr/>
          <a:lstStyle/>
          <a:p>
            <a:pPr/>
          </a:p>
        </p:txBody>
      </p:sp>
      <p:sp>
        <p:nvSpPr>
          <p:cNvPr id="231" name="Shape 231"/>
          <p:cNvSpPr/>
          <p:nvPr>
            <p:ph type="body" sz="quarter" idx="1"/>
          </p:nvPr>
        </p:nvSpPr>
        <p:spPr>
          <a:prstGeom prst="rect">
            <a:avLst/>
          </a:prstGeom>
        </p:spPr>
        <p:txBody>
          <a:bodyPr/>
          <a:lstStyle/>
          <a:p>
            <a:pPr/>
            <a:r>
              <a:t>and it's all over your *once* favourite software and products because those products turned to crap after someone shoved AI into it.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4" name="Shape 234"/>
          <p:cNvSpPr/>
          <p:nvPr>
            <p:ph type="sldImg"/>
          </p:nvPr>
        </p:nvSpPr>
        <p:spPr>
          <a:prstGeom prst="rect">
            <a:avLst/>
          </a:prstGeom>
        </p:spPr>
        <p:txBody>
          <a:bodyPr/>
          <a:lstStyle/>
          <a:p>
            <a:pPr/>
          </a:p>
        </p:txBody>
      </p:sp>
      <p:sp>
        <p:nvSpPr>
          <p:cNvPr id="235" name="Shape 235"/>
          <p:cNvSpPr/>
          <p:nvPr>
            <p:ph type="body" sz="quarter" idx="1"/>
          </p:nvPr>
        </p:nvSpPr>
        <p:spPr>
          <a:prstGeom prst="rect">
            <a:avLst/>
          </a:prstGeom>
        </p:spPr>
        <p:txBody>
          <a:bodyPr/>
          <a:lstStyle/>
          <a:p>
            <a:pPr/>
            <a:r>
              <a:t>I mean, Logitech forced ChatGPT into its mouse drivers. Yeah, I don't know about you but, when I look at my mouse I'm thinkin', ya know...</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9" name="Shape 239"/>
          <p:cNvSpPr/>
          <p:nvPr>
            <p:ph type="sldImg"/>
          </p:nvPr>
        </p:nvSpPr>
        <p:spPr>
          <a:prstGeom prst="rect">
            <a:avLst/>
          </a:prstGeom>
        </p:spPr>
        <p:txBody>
          <a:bodyPr/>
          <a:lstStyle/>
          <a:p>
            <a:pPr/>
          </a:p>
        </p:txBody>
      </p:sp>
      <p:sp>
        <p:nvSpPr>
          <p:cNvPr id="240" name="Shape 240"/>
          <p:cNvSpPr/>
          <p:nvPr>
            <p:ph type="body" sz="quarter" idx="1"/>
          </p:nvPr>
        </p:nvSpPr>
        <p:spPr>
          <a:prstGeom prst="rect">
            <a:avLst/>
          </a:prstGeom>
        </p:spPr>
        <p:txBody>
          <a:bodyPr/>
          <a:lstStyle/>
          <a:p>
            <a:pPr/>
            <a:r>
              <a:t>it's just not smart enough.</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3" name="Shape 243"/>
          <p:cNvSpPr/>
          <p:nvPr>
            <p:ph type="sldImg"/>
          </p:nvPr>
        </p:nvSpPr>
        <p:spPr>
          <a:prstGeom prst="rect">
            <a:avLst/>
          </a:prstGeom>
        </p:spPr>
        <p:txBody>
          <a:bodyPr/>
          <a:lstStyle/>
          <a:p>
            <a:pPr/>
          </a:p>
        </p:txBody>
      </p:sp>
      <p:sp>
        <p:nvSpPr>
          <p:cNvPr id="244" name="Shape 244"/>
          <p:cNvSpPr/>
          <p:nvPr>
            <p:ph type="body" sz="quarter" idx="1"/>
          </p:nvPr>
        </p:nvSpPr>
        <p:spPr>
          <a:prstGeom prst="rect">
            <a:avLst/>
          </a:prstGeom>
        </p:spPr>
        <p:txBody>
          <a:bodyPr/>
          <a:lstStyle/>
          <a:p>
            <a:pPr/>
            <a:r>
              <a:t>I have so many cautionary tales to share.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9" name="Shape 249"/>
          <p:cNvSpPr/>
          <p:nvPr>
            <p:ph type="sldImg"/>
          </p:nvPr>
        </p:nvSpPr>
        <p:spPr>
          <a:prstGeom prst="rect">
            <a:avLst/>
          </a:prstGeom>
        </p:spPr>
        <p:txBody>
          <a:bodyPr/>
          <a:lstStyle/>
          <a:p>
            <a:pPr/>
          </a:p>
        </p:txBody>
      </p:sp>
      <p:sp>
        <p:nvSpPr>
          <p:cNvPr id="250" name="Shape 250"/>
          <p:cNvSpPr/>
          <p:nvPr>
            <p:ph type="body" sz="quarter" idx="1"/>
          </p:nvPr>
        </p:nvSpPr>
        <p:spPr>
          <a:prstGeom prst="rect">
            <a:avLst/>
          </a:prstGeom>
        </p:spPr>
        <p:txBody>
          <a:bodyPr/>
          <a:lstStyle/>
          <a:p>
            <a:pPr/>
            <a:r>
              <a:t>To begin with, let's look at the problems within AI and ask yourself, and others; *please* ask others and see what they say. But ask yourself, why are people willing to give AI a break? AI is so often wrong, so often *hilariously* wrong, that it becomes the butt of a joke. And we're not talking small failures here either, we're talking highly public failures where ChatGPT is a guy standing at a podium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3" name="Shape 253"/>
          <p:cNvSpPr/>
          <p:nvPr>
            <p:ph type="sldImg"/>
          </p:nvPr>
        </p:nvSpPr>
        <p:spPr>
          <a:prstGeom prst="rect">
            <a:avLst/>
          </a:prstGeom>
        </p:spPr>
        <p:txBody>
          <a:bodyPr/>
          <a:lstStyle/>
          <a:p>
            <a:pPr/>
          </a:p>
        </p:txBody>
      </p:sp>
      <p:sp>
        <p:nvSpPr>
          <p:cNvPr id="254" name="Shape 254"/>
          <p:cNvSpPr/>
          <p:nvPr>
            <p:ph type="body" sz="quarter" idx="1"/>
          </p:nvPr>
        </p:nvSpPr>
        <p:spPr>
          <a:prstGeom prst="rect">
            <a:avLst/>
          </a:prstGeom>
        </p:spPr>
        <p:txBody>
          <a:bodyPr/>
          <a:lstStyle/>
          <a:p>
            <a:pPr/>
            <a:r>
              <a:t>and his pants fall down. Look, when you have a host on a popular television show</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7" name="Shape 257"/>
          <p:cNvSpPr/>
          <p:nvPr>
            <p:ph type="sldImg"/>
          </p:nvPr>
        </p:nvSpPr>
        <p:spPr>
          <a:prstGeom prst="rect">
            <a:avLst/>
          </a:prstGeom>
        </p:spPr>
        <p:txBody>
          <a:bodyPr/>
          <a:lstStyle/>
          <a:p>
            <a:pPr/>
          </a:p>
        </p:txBody>
      </p:sp>
      <p:sp>
        <p:nvSpPr>
          <p:cNvPr id="258" name="Shape 258"/>
          <p:cNvSpPr/>
          <p:nvPr>
            <p:ph type="body" sz="quarter" idx="1"/>
          </p:nvPr>
        </p:nvSpPr>
        <p:spPr>
          <a:prstGeom prst="rect">
            <a:avLst/>
          </a:prstGeom>
        </p:spPr>
        <p:txBody>
          <a:bodyPr/>
          <a:lstStyle/>
          <a:p>
            <a:pPr/>
            <a:r>
              <a:t>like *The View* talking about how President Woodrow Wilson pardoned his brother-in-law</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1" name="Shape 261"/>
          <p:cNvSpPr/>
          <p:nvPr>
            <p:ph type="sldImg"/>
          </p:nvPr>
        </p:nvSpPr>
        <p:spPr>
          <a:prstGeom prst="rect">
            <a:avLst/>
          </a:prstGeom>
        </p:spPr>
        <p:txBody>
          <a:bodyPr/>
          <a:lstStyle/>
          <a:p>
            <a:pPr/>
          </a:p>
        </p:txBody>
      </p:sp>
      <p:sp>
        <p:nvSpPr>
          <p:cNvPr id="262" name="Shape 262"/>
          <p:cNvSpPr/>
          <p:nvPr>
            <p:ph type="body" sz="quarter" idx="1"/>
          </p:nvPr>
        </p:nvSpPr>
        <p:spPr>
          <a:prstGeom prst="rect">
            <a:avLst/>
          </a:prstGeom>
        </p:spPr>
        <p:txBody>
          <a:bodyPr/>
          <a:lstStyle/>
          <a:p>
            <a:pPr/>
            <a:r>
              <a:t>Hunter deButts...?</a:t>
            </a:r>
          </a:p>
          <a:p>
            <a:pPr/>
          </a:p>
          <a:p>
            <a:pPr/>
            <a:r>
              <a:t>Yeah, right? I *said* AI was the butt of a joke.</a:t>
            </a:r>
          </a:p>
          <a:p>
            <a:pPr/>
          </a:p>
          <a:p>
            <a:pPr/>
            <a:r>
              <a:t>There was that time that ChatGPT would crash and refuse to acknowledge the mention or existence of</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5" name="Shape 265"/>
          <p:cNvSpPr/>
          <p:nvPr>
            <p:ph type="sldImg"/>
          </p:nvPr>
        </p:nvSpPr>
        <p:spPr>
          <a:prstGeom prst="rect">
            <a:avLst/>
          </a:prstGeom>
        </p:spPr>
        <p:txBody>
          <a:bodyPr/>
          <a:lstStyle/>
          <a:p>
            <a:pPr/>
          </a:p>
        </p:txBody>
      </p:sp>
      <p:sp>
        <p:nvSpPr>
          <p:cNvPr id="266" name="Shape 266"/>
          <p:cNvSpPr/>
          <p:nvPr>
            <p:ph type="body" sz="quarter" idx="1"/>
          </p:nvPr>
        </p:nvSpPr>
        <p:spPr>
          <a:prstGeom prst="rect">
            <a:avLst/>
          </a:prstGeom>
        </p:spPr>
        <p:txBody>
          <a:bodyPr/>
          <a:lstStyle/>
          <a:p>
            <a:pPr/>
            <a:r>
              <a:t>David Mayer. Who's David Mayer? I have no idea, but back in early December of last year, ChatGPT was "unable to produce a response" if you asked it anything about David Mayer. Even better, ChatGPT would terminate that session and you'd have to open up a new chat to ask something else. ChatGPT basically hung up on you!</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9" name="Shape 269"/>
          <p:cNvSpPr/>
          <p:nvPr>
            <p:ph type="sldImg"/>
          </p:nvPr>
        </p:nvSpPr>
        <p:spPr>
          <a:prstGeom prst="rect">
            <a:avLst/>
          </a:prstGeom>
        </p:spPr>
        <p:txBody>
          <a:bodyPr/>
          <a:lstStyle/>
          <a:p>
            <a:pPr/>
          </a:p>
        </p:txBody>
      </p:sp>
      <p:sp>
        <p:nvSpPr>
          <p:cNvPr id="270" name="Shape 270"/>
          <p:cNvSpPr/>
          <p:nvPr>
            <p:ph type="body" sz="quarter" idx="1"/>
          </p:nvPr>
        </p:nvSpPr>
        <p:spPr>
          <a:prstGeom prst="rect">
            <a:avLst/>
          </a:prstGeom>
        </p:spPr>
        <p:txBody>
          <a:bodyPr/>
          <a:lstStyle/>
          <a:p>
            <a:pPr/>
            <a:r>
              <a:t>And, apparently, people are okay with this?</a:t>
            </a:r>
          </a:p>
          <a:p>
            <a:pPr/>
          </a:p>
          <a:p>
            <a:pPr/>
            <a:r>
              <a:t>Here's a scenario you'll vibe within: you sit down at your desk, and you need to write a quick email.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3" name="Shape 273"/>
          <p:cNvSpPr/>
          <p:nvPr>
            <p:ph type="sldImg"/>
          </p:nvPr>
        </p:nvSpPr>
        <p:spPr>
          <a:prstGeom prst="rect">
            <a:avLst/>
          </a:prstGeom>
        </p:spPr>
        <p:txBody>
          <a:bodyPr/>
          <a:lstStyle/>
          <a:p>
            <a:pPr/>
          </a:p>
        </p:txBody>
      </p:sp>
      <p:sp>
        <p:nvSpPr>
          <p:cNvPr id="274" name="Shape 274"/>
          <p:cNvSpPr/>
          <p:nvPr>
            <p:ph type="body" sz="quarter" idx="1"/>
          </p:nvPr>
        </p:nvSpPr>
        <p:spPr>
          <a:prstGeom prst="rect">
            <a:avLst/>
          </a:prstGeom>
        </p:spPr>
        <p:txBody>
          <a:bodyPr/>
          <a:lstStyle/>
          <a:p>
            <a:pPr/>
            <a:r>
              <a:t>As you write, the spell-check in your email software is pointing out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9" name="Shape 279"/>
          <p:cNvSpPr/>
          <p:nvPr>
            <p:ph type="sldImg"/>
          </p:nvPr>
        </p:nvSpPr>
        <p:spPr>
          <a:prstGeom prst="rect">
            <a:avLst/>
          </a:prstGeom>
        </p:spPr>
        <p:txBody>
          <a:bodyPr/>
          <a:lstStyle/>
          <a:p>
            <a:pPr/>
          </a:p>
        </p:txBody>
      </p:sp>
      <p:sp>
        <p:nvSpPr>
          <p:cNvPr id="280" name="Shape 280"/>
          <p:cNvSpPr/>
          <p:nvPr>
            <p:ph type="body" sz="quarter" idx="1"/>
          </p:nvPr>
        </p:nvSpPr>
        <p:spPr>
          <a:prstGeom prst="rect">
            <a:avLst/>
          </a:prstGeom>
        </p:spPr>
        <p:txBody>
          <a:bodyPr/>
          <a:lstStyle/>
          <a:p>
            <a:pPr/>
            <a:r>
              <a:t>your spelling mistakes. One problem, though: You're not making any. You're reasonably certain that you've spelled the word 'librarians' correctly and you're absolutely sure that you've nailed the spelling of the town your library is in. Additionally,</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6" name="Shape 286"/>
          <p:cNvSpPr/>
          <p:nvPr>
            <p:ph type="sldImg"/>
          </p:nvPr>
        </p:nvSpPr>
        <p:spPr>
          <a:prstGeom prst="rect">
            <a:avLst/>
          </a:prstGeom>
        </p:spPr>
        <p:txBody>
          <a:bodyPr/>
          <a:lstStyle/>
          <a:p>
            <a:pPr/>
          </a:p>
        </p:txBody>
      </p:sp>
      <p:sp>
        <p:nvSpPr>
          <p:cNvPr id="287" name="Shape 287"/>
          <p:cNvSpPr/>
          <p:nvPr>
            <p:ph type="body" sz="quarter" idx="1"/>
          </p:nvPr>
        </p:nvSpPr>
        <p:spPr>
          <a:prstGeom prst="rect">
            <a:avLst/>
          </a:prstGeom>
        </p:spPr>
        <p:txBody>
          <a:bodyPr/>
          <a:lstStyle/>
          <a:p>
            <a:pPr/>
            <a:r>
              <a:t>it's checking your grammar --it's never done *that* before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4" name="Shape 294"/>
          <p:cNvSpPr/>
          <p:nvPr>
            <p:ph type="sldImg"/>
          </p:nvPr>
        </p:nvSpPr>
        <p:spPr>
          <a:prstGeom prst="rect">
            <a:avLst/>
          </a:prstGeom>
        </p:spPr>
        <p:txBody>
          <a:bodyPr/>
          <a:lstStyle/>
          <a:p>
            <a:pPr/>
          </a:p>
        </p:txBody>
      </p:sp>
      <p:sp>
        <p:nvSpPr>
          <p:cNvPr id="295" name="Shape 295"/>
          <p:cNvSpPr/>
          <p:nvPr>
            <p:ph type="body" sz="quarter" idx="1"/>
          </p:nvPr>
        </p:nvSpPr>
        <p:spPr>
          <a:prstGeom prst="rect">
            <a:avLst/>
          </a:prstGeom>
        </p:spPr>
        <p:txBody>
          <a:bodyPr/>
          <a:lstStyle/>
          <a:p>
            <a:pPr/>
            <a:r>
              <a:t>and it’s suggesting that you change certain phrases in a ways that are not compatible with English.</a:t>
            </a:r>
          </a:p>
          <a:p>
            <a:pPr/>
          </a:p>
          <a:p>
            <a:pPr/>
            <a:r>
              <a:t>Two questions: How long do you put up with that?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8" name="Shape 298"/>
          <p:cNvSpPr/>
          <p:nvPr>
            <p:ph type="sldImg"/>
          </p:nvPr>
        </p:nvSpPr>
        <p:spPr>
          <a:prstGeom prst="rect">
            <a:avLst/>
          </a:prstGeom>
        </p:spPr>
        <p:txBody>
          <a:bodyPr/>
          <a:lstStyle/>
          <a:p>
            <a:pPr/>
          </a:p>
        </p:txBody>
      </p:sp>
      <p:sp>
        <p:nvSpPr>
          <p:cNvPr id="299" name="Shape 299"/>
          <p:cNvSpPr/>
          <p:nvPr>
            <p:ph type="body" sz="quarter" idx="1"/>
          </p:nvPr>
        </p:nvSpPr>
        <p:spPr>
          <a:prstGeom prst="rect">
            <a:avLst/>
          </a:prstGeom>
        </p:spPr>
        <p:txBody>
          <a:bodyPr/>
          <a:lstStyle/>
          <a:p>
            <a:pPr/>
            <a:r>
              <a:t>And how much trust do you have in your spell-check going forward?</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2" name="Shape 302"/>
          <p:cNvSpPr/>
          <p:nvPr>
            <p:ph type="sldImg"/>
          </p:nvPr>
        </p:nvSpPr>
        <p:spPr>
          <a:prstGeom prst="rect">
            <a:avLst/>
          </a:prstGeom>
        </p:spPr>
        <p:txBody>
          <a:bodyPr/>
          <a:lstStyle/>
          <a:p>
            <a:pPr/>
          </a:p>
        </p:txBody>
      </p:sp>
      <p:sp>
        <p:nvSpPr>
          <p:cNvPr id="303" name="Shape 303"/>
          <p:cNvSpPr/>
          <p:nvPr>
            <p:ph type="body" sz="quarter" idx="1"/>
          </p:nvPr>
        </p:nvSpPr>
        <p:spPr>
          <a:prstGeom prst="rect">
            <a:avLst/>
          </a:prstGeom>
        </p:spPr>
        <p:txBody>
          <a:bodyPr/>
          <a:lstStyle/>
          <a:p>
            <a:pPr/>
            <a:r>
              <a:t>AI is a fascinating misnomer in that artificial intelligence is neither</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6" name="Shape 306"/>
          <p:cNvSpPr/>
          <p:nvPr>
            <p:ph type="sldImg"/>
          </p:nvPr>
        </p:nvSpPr>
        <p:spPr>
          <a:prstGeom prst="rect">
            <a:avLst/>
          </a:prstGeom>
        </p:spPr>
        <p:txBody>
          <a:bodyPr/>
          <a:lstStyle/>
          <a:p>
            <a:pPr/>
          </a:p>
        </p:txBody>
      </p:sp>
      <p:sp>
        <p:nvSpPr>
          <p:cNvPr id="307" name="Shape 307"/>
          <p:cNvSpPr/>
          <p:nvPr>
            <p:ph type="body" sz="quarter" idx="1"/>
          </p:nvPr>
        </p:nvSpPr>
        <p:spPr>
          <a:prstGeom prst="rect">
            <a:avLst/>
          </a:prstGeom>
        </p:spPr>
        <p:txBody>
          <a:bodyPr/>
          <a:lstStyle/>
          <a:p>
            <a:pPr/>
            <a:r>
              <a:t>artificial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0" name="Shape 310"/>
          <p:cNvSpPr/>
          <p:nvPr>
            <p:ph type="sldImg"/>
          </p:nvPr>
        </p:nvSpPr>
        <p:spPr>
          <a:prstGeom prst="rect">
            <a:avLst/>
          </a:prstGeom>
        </p:spPr>
        <p:txBody>
          <a:bodyPr/>
          <a:lstStyle/>
          <a:p>
            <a:pPr/>
          </a:p>
        </p:txBody>
      </p:sp>
      <p:sp>
        <p:nvSpPr>
          <p:cNvPr id="311" name="Shape 311"/>
          <p:cNvSpPr/>
          <p:nvPr>
            <p:ph type="body" sz="quarter" idx="1"/>
          </p:nvPr>
        </p:nvSpPr>
        <p:spPr>
          <a:prstGeom prst="rect">
            <a:avLst/>
          </a:prstGeom>
        </p:spPr>
        <p:txBody>
          <a:bodyPr/>
          <a:lstStyle/>
          <a:p>
            <a:pPr/>
            <a:r>
              <a:t>nor intelligent. It's a complicated guessing machine</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5" name="Shape 315"/>
          <p:cNvSpPr/>
          <p:nvPr>
            <p:ph type="sldImg"/>
          </p:nvPr>
        </p:nvSpPr>
        <p:spPr>
          <a:prstGeom prst="rect">
            <a:avLst/>
          </a:prstGeom>
        </p:spPr>
        <p:txBody>
          <a:bodyPr/>
          <a:lstStyle/>
          <a:p>
            <a:pPr/>
          </a:p>
        </p:txBody>
      </p:sp>
      <p:sp>
        <p:nvSpPr>
          <p:cNvPr id="316" name="Shape 316"/>
          <p:cNvSpPr/>
          <p:nvPr>
            <p:ph type="body" sz="quarter" idx="1"/>
          </p:nvPr>
        </p:nvSpPr>
        <p:spPr>
          <a:prstGeom prst="rect">
            <a:avLst/>
          </a:prstGeom>
        </p:spPr>
        <p:txBody>
          <a:bodyPr/>
          <a:lstStyle/>
          <a:p>
            <a:pPr/>
            <a:r>
              <a:t>that applies mathematics</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1" name="Shape 321"/>
          <p:cNvSpPr/>
          <p:nvPr>
            <p:ph type="sldImg"/>
          </p:nvPr>
        </p:nvSpPr>
        <p:spPr>
          <a:prstGeom prst="rect">
            <a:avLst/>
          </a:prstGeom>
        </p:spPr>
        <p:txBody>
          <a:bodyPr/>
          <a:lstStyle/>
          <a:p>
            <a:pPr/>
          </a:p>
        </p:txBody>
      </p:sp>
      <p:sp>
        <p:nvSpPr>
          <p:cNvPr id="322" name="Shape 322"/>
          <p:cNvSpPr/>
          <p:nvPr>
            <p:ph type="body" sz="quarter" idx="1"/>
          </p:nvPr>
        </p:nvSpPr>
        <p:spPr>
          <a:prstGeom prst="rect">
            <a:avLst/>
          </a:prstGeom>
        </p:spPr>
        <p:txBody>
          <a:bodyPr/>
          <a:lstStyle/>
          <a:p>
            <a:pPr/>
            <a:r>
              <a:t>to language. And check my sources, there's a hell of an article by a guy named Baldur Bjarnason and he talks about how the intelligence in AI is something *we* see because we want to. He calls it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5" name="Shape 325"/>
          <p:cNvSpPr/>
          <p:nvPr>
            <p:ph type="sldImg"/>
          </p:nvPr>
        </p:nvSpPr>
        <p:spPr>
          <a:prstGeom prst="rect">
            <a:avLst/>
          </a:prstGeom>
        </p:spPr>
        <p:txBody>
          <a:bodyPr/>
          <a:lstStyle/>
          <a:p>
            <a:pPr/>
          </a:p>
        </p:txBody>
      </p:sp>
      <p:sp>
        <p:nvSpPr>
          <p:cNvPr id="326" name="Shape 326"/>
          <p:cNvSpPr/>
          <p:nvPr>
            <p:ph type="body" sz="quarter" idx="1"/>
          </p:nvPr>
        </p:nvSpPr>
        <p:spPr>
          <a:prstGeom prst="rect">
            <a:avLst/>
          </a:prstGeom>
        </p:spPr>
        <p:txBody>
          <a:bodyPr/>
          <a:lstStyle/>
          <a:p>
            <a:pPr/>
            <a:r>
              <a:t>The LLMentalist Effect and he likens it to the same process you'd see with the</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9" name="Shape 329"/>
          <p:cNvSpPr/>
          <p:nvPr>
            <p:ph type="sldImg"/>
          </p:nvPr>
        </p:nvSpPr>
        <p:spPr>
          <a:prstGeom prst="rect">
            <a:avLst/>
          </a:prstGeom>
        </p:spPr>
        <p:txBody>
          <a:bodyPr/>
          <a:lstStyle/>
          <a:p>
            <a:pPr/>
          </a:p>
        </p:txBody>
      </p:sp>
      <p:sp>
        <p:nvSpPr>
          <p:cNvPr id="330" name="Shape 330"/>
          <p:cNvSpPr/>
          <p:nvPr>
            <p:ph type="body" sz="quarter" idx="1"/>
          </p:nvPr>
        </p:nvSpPr>
        <p:spPr>
          <a:prstGeom prst="rect">
            <a:avLst/>
          </a:prstGeom>
        </p:spPr>
        <p:txBody>
          <a:bodyPr/>
          <a:lstStyle/>
          <a:p>
            <a:pPr/>
            <a:r>
              <a:t>classic psychic con artist.</a:t>
            </a:r>
          </a:p>
          <a:p>
            <a:pPr/>
          </a:p>
          <a:p>
            <a:pPr/>
            <a:r>
              <a:t>You have a self-selecting audience. Chances are good that, if you don't believe in psychic abilities, you're not going to spend any time with someone who claims to have them. People who believe in the intelligence of AI *want* to believe in it.</a:t>
            </a:r>
          </a:p>
          <a:p>
            <a:pPr/>
          </a:p>
          <a:p>
            <a:pPr/>
            <a:r>
              <a:t>Now, that in mind, your psychic GPT sets the scene and the first thing it does is manage your expectations. In the same way a psychic might tell you that their spirit guide doesn't always speak clearly,</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3" name="Shape 333"/>
          <p:cNvSpPr/>
          <p:nvPr>
            <p:ph type="sldImg"/>
          </p:nvPr>
        </p:nvSpPr>
        <p:spPr>
          <a:prstGeom prst="rect">
            <a:avLst/>
          </a:prstGeom>
        </p:spPr>
        <p:txBody>
          <a:bodyPr/>
          <a:lstStyle/>
          <a:p>
            <a:pPr/>
          </a:p>
        </p:txBody>
      </p:sp>
      <p:sp>
        <p:nvSpPr>
          <p:cNvPr id="334" name="Shape 334"/>
          <p:cNvSpPr/>
          <p:nvPr>
            <p:ph type="body" sz="quarter" idx="1"/>
          </p:nvPr>
        </p:nvSpPr>
        <p:spPr>
          <a:prstGeom prst="rect">
            <a:avLst/>
          </a:prstGeom>
        </p:spPr>
        <p:txBody>
          <a:bodyPr/>
          <a:lstStyle/>
          <a:p>
            <a:pPr/>
            <a:r>
              <a:t>or that things are hazy in the ethereal mists.</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8" name="Shape 338"/>
          <p:cNvSpPr/>
          <p:nvPr>
            <p:ph type="sldImg"/>
          </p:nvPr>
        </p:nvSpPr>
        <p:spPr>
          <a:prstGeom prst="rect">
            <a:avLst/>
          </a:prstGeom>
        </p:spPr>
        <p:txBody>
          <a:bodyPr/>
          <a:lstStyle/>
          <a:p>
            <a:pPr/>
          </a:p>
        </p:txBody>
      </p:sp>
      <p:sp>
        <p:nvSpPr>
          <p:cNvPr id="339" name="Shape 339"/>
          <p:cNvSpPr/>
          <p:nvPr>
            <p:ph type="body" sz="quarter" idx="1"/>
          </p:nvPr>
        </p:nvSpPr>
        <p:spPr>
          <a:prstGeom prst="rect">
            <a:avLst/>
          </a:prstGeom>
        </p:spPr>
        <p:txBody>
          <a:bodyPr/>
          <a:lstStyle/>
          <a:p>
            <a:pPr/>
            <a:r>
              <a:t>You're told "this is new technology, it's not perfect" or that "it's early days" or "this is a beta." That way you'll understand that, ya know, it's not going to be right all the time. And it's heavily implied that these things will get better with time. With a psychic, they're going to ask you what you want to know or who you'd like to communicate with. There aren't too many tales of a psychic walking up to some rando at the 7-11 and saying "Hey, Brad, your mom misses you too, but she thinks you need to move beyond your grief and live a full and happy life. Also,</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2" name="Shape 342"/>
          <p:cNvSpPr/>
          <p:nvPr>
            <p:ph type="sldImg"/>
          </p:nvPr>
        </p:nvSpPr>
        <p:spPr>
          <a:prstGeom prst="rect">
            <a:avLst/>
          </a:prstGeom>
        </p:spPr>
        <p:txBody>
          <a:bodyPr/>
          <a:lstStyle/>
          <a:p>
            <a:pPr/>
          </a:p>
        </p:txBody>
      </p:sp>
      <p:sp>
        <p:nvSpPr>
          <p:cNvPr id="343" name="Shape 343"/>
          <p:cNvSpPr/>
          <p:nvPr>
            <p:ph type="body" sz="quarter" idx="1"/>
          </p:nvPr>
        </p:nvSpPr>
        <p:spPr>
          <a:prstGeom prst="rect">
            <a:avLst/>
          </a:prstGeom>
        </p:spPr>
        <p:txBody>
          <a:bodyPr/>
          <a:lstStyle/>
          <a:p>
            <a:pPr/>
            <a:r>
              <a:t>she stashed a couple thousand dollars under the hardwood floor beneath the bed. Cheers, lad." No, the first thing the psychic needs to know is, well, what do you want to know? And that's the first thing an AI needs too. Sometimes, probably most of the time, you ask your question, get a response and move on.</a:t>
            </a:r>
          </a:p>
          <a:p>
            <a:pPr/>
          </a:p>
          <a:p>
            <a:pPr/>
            <a:r>
              <a:t>But that's not always the case, and sometimes, and this applies to me...maybe we need to "talk" with the AI to learn more. Here's where you have to be careful because you are not having a conversation with *anything.* You are embarking upon a game where you supply information and the AI will try to guess what you want.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6" name="Shape 346"/>
          <p:cNvSpPr/>
          <p:nvPr>
            <p:ph type="sldImg"/>
          </p:nvPr>
        </p:nvSpPr>
        <p:spPr>
          <a:prstGeom prst="rect">
            <a:avLst/>
          </a:prstGeom>
        </p:spPr>
        <p:txBody>
          <a:bodyPr/>
          <a:lstStyle/>
          <a:p>
            <a:pPr/>
          </a:p>
        </p:txBody>
      </p:sp>
      <p:sp>
        <p:nvSpPr>
          <p:cNvPr id="347" name="Shape 347"/>
          <p:cNvSpPr/>
          <p:nvPr>
            <p:ph type="body" sz="quarter" idx="1"/>
          </p:nvPr>
        </p:nvSpPr>
        <p:spPr>
          <a:prstGeom prst="rect">
            <a:avLst/>
          </a:prstGeom>
        </p:spPr>
        <p:txBody>
          <a:bodyPr/>
          <a:lstStyle/>
          <a:p>
            <a:pPr/>
            <a:r>
              <a:t>It's like 20 Questions</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0" name="Shape 350"/>
          <p:cNvSpPr/>
          <p:nvPr>
            <p:ph type="sldImg"/>
          </p:nvPr>
        </p:nvSpPr>
        <p:spPr>
          <a:prstGeom prst="rect">
            <a:avLst/>
          </a:prstGeom>
        </p:spPr>
        <p:txBody>
          <a:bodyPr/>
          <a:lstStyle/>
          <a:p>
            <a:pPr/>
          </a:p>
        </p:txBody>
      </p:sp>
      <p:sp>
        <p:nvSpPr>
          <p:cNvPr id="351" name="Shape 351"/>
          <p:cNvSpPr/>
          <p:nvPr>
            <p:ph type="body" sz="quarter" idx="1"/>
          </p:nvPr>
        </p:nvSpPr>
        <p:spPr>
          <a:prstGeom prst="rect">
            <a:avLst/>
          </a:prstGeom>
        </p:spPr>
        <p:txBody>
          <a:bodyPr/>
          <a:lstStyle/>
          <a:p>
            <a:pPr/>
            <a:r>
              <a:t>but with exponents. Many times it guesses correctly but all too often, it doesn't. The thing is, that we've been handed a word to describe this that, for some reason, is different from the word we use to describe anything else like this in software. If you find that your ILS is doing something wrong, what do you call it?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4" name="Shape 354"/>
          <p:cNvSpPr/>
          <p:nvPr>
            <p:ph type="sldImg"/>
          </p:nvPr>
        </p:nvSpPr>
        <p:spPr>
          <a:prstGeom prst="rect">
            <a:avLst/>
          </a:prstGeom>
        </p:spPr>
        <p:txBody>
          <a:bodyPr/>
          <a:lstStyle/>
          <a:p>
            <a:pPr/>
          </a:p>
        </p:txBody>
      </p:sp>
      <p:sp>
        <p:nvSpPr>
          <p:cNvPr id="355" name="Shape 355"/>
          <p:cNvSpPr/>
          <p:nvPr>
            <p:ph type="body" sz="quarter" idx="1"/>
          </p:nvPr>
        </p:nvSpPr>
        <p:spPr>
          <a:prstGeom prst="rect">
            <a:avLst/>
          </a:prstGeom>
        </p:spPr>
        <p:txBody>
          <a:bodyPr/>
          <a:lstStyle/>
          <a:p>
            <a:pPr/>
            <a:r>
              <a:t>It's a bug! When you put in a ticket through the Supportal what choice do you select? You select Defect / System Issue! But not so with AI, no we call that</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8" name="Shape 358"/>
          <p:cNvSpPr/>
          <p:nvPr>
            <p:ph type="sldImg"/>
          </p:nvPr>
        </p:nvSpPr>
        <p:spPr>
          <a:prstGeom prst="rect">
            <a:avLst/>
          </a:prstGeom>
        </p:spPr>
        <p:txBody>
          <a:bodyPr/>
          <a:lstStyle/>
          <a:p>
            <a:pPr/>
          </a:p>
        </p:txBody>
      </p:sp>
      <p:sp>
        <p:nvSpPr>
          <p:cNvPr id="359" name="Shape 359"/>
          <p:cNvSpPr/>
          <p:nvPr>
            <p:ph type="body" sz="quarter" idx="1"/>
          </p:nvPr>
        </p:nvSpPr>
        <p:spPr>
          <a:prstGeom prst="rect">
            <a:avLst/>
          </a:prstGeom>
        </p:spPr>
        <p:txBody>
          <a:bodyPr/>
          <a:lstStyle/>
          <a:p>
            <a:pPr/>
            <a:r>
              <a:t>a *hallucination*. We say that ChatGPT or Claude or Bard or whatever *hallucinated* the wrong information. Folks, that anthropomorphizes and imparts a humanity onto a mathematical model in a manner that it does not deserve. It's not a hallucination, it's defective. And in a recent study, AI researchers and computer scientists at New York University discovered that an LLM only needs to have</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2" name="Shape 362"/>
          <p:cNvSpPr/>
          <p:nvPr>
            <p:ph type="sldImg"/>
          </p:nvPr>
        </p:nvSpPr>
        <p:spPr>
          <a:prstGeom prst="rect">
            <a:avLst/>
          </a:prstGeom>
        </p:spPr>
        <p:txBody>
          <a:bodyPr/>
          <a:lstStyle/>
          <a:p>
            <a:pPr/>
          </a:p>
        </p:txBody>
      </p:sp>
      <p:sp>
        <p:nvSpPr>
          <p:cNvPr id="363" name="Shape 363"/>
          <p:cNvSpPr/>
          <p:nvPr>
            <p:ph type="body" sz="quarter" idx="1"/>
          </p:nvPr>
        </p:nvSpPr>
        <p:spPr>
          <a:prstGeom prst="rect">
            <a:avLst/>
          </a:prstGeom>
        </p:spPr>
        <p:txBody>
          <a:bodyPr/>
          <a:lstStyle/>
          <a:p>
            <a:pPr/>
            <a:r>
              <a:t>.001% of its training model corrupted with wrong information or misinformation in order to produce wrong answers with high confidence levels. Silicon Valley has literally created a digital Dunning Kruger machine and they're marketing it as being the next big thing. It's a standard belief in library work, in research, and in intelligence work that it's better to have no information than it is to have wrong information. Current AI products not only venture outside this foundational philosophy, they blow right through it.</a:t>
            </a:r>
          </a:p>
          <a:p>
            <a:pPr/>
          </a:p>
          <a:p>
            <a:pPr/>
            <a:r>
              <a:t>Show of hands, how many of you have far less trust in </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7" name="Shape 367"/>
          <p:cNvSpPr/>
          <p:nvPr>
            <p:ph type="sldImg"/>
          </p:nvPr>
        </p:nvSpPr>
        <p:spPr>
          <a:prstGeom prst="rect">
            <a:avLst/>
          </a:prstGeom>
        </p:spPr>
        <p:txBody>
          <a:bodyPr/>
          <a:lstStyle/>
          <a:p>
            <a:pPr/>
          </a:p>
        </p:txBody>
      </p:sp>
      <p:sp>
        <p:nvSpPr>
          <p:cNvPr id="368" name="Shape 368"/>
          <p:cNvSpPr/>
          <p:nvPr>
            <p:ph type="body" sz="quarter" idx="1"/>
          </p:nvPr>
        </p:nvSpPr>
        <p:spPr>
          <a:prstGeom prst="rect">
            <a:avLst/>
          </a:prstGeom>
        </p:spPr>
        <p:txBody>
          <a:bodyPr/>
          <a:lstStyle/>
          <a:p>
            <a:pPr/>
            <a:r>
              <a:t>Google than you did two years ago? I mean, not only is it the case that someone who quickly finds what they're looking for doesn't spend as much time looking at ads, but also that generative AI and LLMs are poisoning the wells of knowledge and ideas with information that's not just wrong but, in some cases, *horrifically* wrong.</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 name="Shape 371"/>
          <p:cNvSpPr/>
          <p:nvPr>
            <p:ph type="sldImg"/>
          </p:nvPr>
        </p:nvSpPr>
        <p:spPr>
          <a:prstGeom prst="rect">
            <a:avLst/>
          </a:prstGeom>
        </p:spPr>
        <p:txBody>
          <a:bodyPr/>
          <a:lstStyle/>
          <a:p>
            <a:pPr/>
          </a:p>
        </p:txBody>
      </p:sp>
      <p:sp>
        <p:nvSpPr>
          <p:cNvPr id="372" name="Shape 372"/>
          <p:cNvSpPr/>
          <p:nvPr>
            <p:ph type="body" sz="quarter" idx="1"/>
          </p:nvPr>
        </p:nvSpPr>
        <p:spPr>
          <a:prstGeom prst="rect">
            <a:avLst/>
          </a:prstGeom>
        </p:spPr>
        <p:txBody>
          <a:bodyPr/>
          <a:lstStyle/>
          <a:p>
            <a:pPr/>
            <a:r>
              <a:t>Like putting glue</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 name="Shape 376"/>
          <p:cNvSpPr/>
          <p:nvPr>
            <p:ph type="sldImg"/>
          </p:nvPr>
        </p:nvSpPr>
        <p:spPr>
          <a:prstGeom prst="rect">
            <a:avLst/>
          </a:prstGeom>
        </p:spPr>
        <p:txBody>
          <a:bodyPr/>
          <a:lstStyle/>
          <a:p>
            <a:pPr/>
          </a:p>
        </p:txBody>
      </p:sp>
      <p:sp>
        <p:nvSpPr>
          <p:cNvPr id="377" name="Shape 377"/>
          <p:cNvSpPr/>
          <p:nvPr>
            <p:ph type="body" sz="quarter" idx="1"/>
          </p:nvPr>
        </p:nvSpPr>
        <p:spPr>
          <a:prstGeom prst="rect">
            <a:avLst/>
          </a:prstGeom>
        </p:spPr>
        <p:txBody>
          <a:bodyPr/>
          <a:lstStyle/>
          <a:p>
            <a:pPr/>
            <a:r>
              <a:t>on your pizza wrong, or potty training your kids</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0" name="Shape 380"/>
          <p:cNvSpPr/>
          <p:nvPr>
            <p:ph type="sldImg"/>
          </p:nvPr>
        </p:nvSpPr>
        <p:spPr>
          <a:prstGeom prst="rect">
            <a:avLst/>
          </a:prstGeom>
        </p:spPr>
        <p:txBody>
          <a:bodyPr/>
          <a:lstStyle/>
          <a:p>
            <a:pPr/>
          </a:p>
        </p:txBody>
      </p:sp>
      <p:sp>
        <p:nvSpPr>
          <p:cNvPr id="381" name="Shape 381"/>
          <p:cNvSpPr/>
          <p:nvPr>
            <p:ph type="body" sz="quarter" idx="1"/>
          </p:nvPr>
        </p:nvSpPr>
        <p:spPr>
          <a:prstGeom prst="rect">
            <a:avLst/>
          </a:prstGeom>
        </p:spPr>
        <p:txBody>
          <a:bodyPr/>
          <a:lstStyle/>
          <a:p>
            <a:pPr/>
            <a:r>
              <a:t>by smearing feces</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5" name="Shape 385"/>
          <p:cNvSpPr/>
          <p:nvPr>
            <p:ph type="sldImg"/>
          </p:nvPr>
        </p:nvSpPr>
        <p:spPr>
          <a:prstGeom prst="rect">
            <a:avLst/>
          </a:prstGeom>
        </p:spPr>
        <p:txBody>
          <a:bodyPr/>
          <a:lstStyle/>
          <a:p>
            <a:pPr/>
          </a:p>
        </p:txBody>
      </p:sp>
      <p:sp>
        <p:nvSpPr>
          <p:cNvPr id="386" name="Shape 386"/>
          <p:cNvSpPr/>
          <p:nvPr>
            <p:ph type="body" sz="quarter" idx="1"/>
          </p:nvPr>
        </p:nvSpPr>
        <p:spPr>
          <a:prstGeom prst="rect">
            <a:avLst/>
          </a:prstGeom>
        </p:spPr>
        <p:txBody>
          <a:bodyPr/>
          <a:lstStyle/>
          <a:p>
            <a:pPr/>
            <a:r>
              <a:t>on a balloon.</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9" name="Shape 389"/>
          <p:cNvSpPr/>
          <p:nvPr>
            <p:ph type="sldImg"/>
          </p:nvPr>
        </p:nvSpPr>
        <p:spPr>
          <a:prstGeom prst="rect">
            <a:avLst/>
          </a:prstGeom>
        </p:spPr>
        <p:txBody>
          <a:bodyPr/>
          <a:lstStyle/>
          <a:p>
            <a:pPr/>
          </a:p>
        </p:txBody>
      </p:sp>
      <p:sp>
        <p:nvSpPr>
          <p:cNvPr id="390" name="Shape 390"/>
          <p:cNvSpPr/>
          <p:nvPr>
            <p:ph type="body" sz="quarter" idx="1"/>
          </p:nvPr>
        </p:nvSpPr>
        <p:spPr>
          <a:prstGeom prst="rect">
            <a:avLst/>
          </a:prstGeom>
        </p:spPr>
        <p:txBody>
          <a:bodyPr/>
          <a:lstStyle/>
          <a:p>
            <a:pPr/>
            <a:r>
              <a:t>One of the biggest problems with AI, at least in the realm of "how it works," comes down to the expertise problem. It's a kind of a paradox in that, if you wish to study something, you must first learn everything about it. When you're dealing with an AI, you're asking questions. But we all know that the AI will just straight up lie to you and deliver the wrong answer. The problem is, you need to know enough about your subject to spot it. I'd say at least 80% of my queries are about coding.</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3" name="Shape 393"/>
          <p:cNvSpPr/>
          <p:nvPr>
            <p:ph type="sldImg"/>
          </p:nvPr>
        </p:nvSpPr>
        <p:spPr>
          <a:prstGeom prst="rect">
            <a:avLst/>
          </a:prstGeom>
        </p:spPr>
        <p:txBody>
          <a:bodyPr/>
          <a:lstStyle/>
          <a:p>
            <a:pPr/>
          </a:p>
        </p:txBody>
      </p:sp>
      <p:sp>
        <p:nvSpPr>
          <p:cNvPr id="394" name="Shape 394"/>
          <p:cNvSpPr/>
          <p:nvPr>
            <p:ph type="body" sz="quarter" idx="1"/>
          </p:nvPr>
        </p:nvSpPr>
        <p:spPr>
          <a:prstGeom prst="rect">
            <a:avLst/>
          </a:prstGeom>
        </p:spPr>
        <p:txBody>
          <a:bodyPr/>
          <a:lstStyle/>
          <a:p>
            <a:pPr/>
            <a:r>
              <a:t>How do I do something in Python,</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8" name="Shape 398"/>
          <p:cNvSpPr/>
          <p:nvPr>
            <p:ph type="sldImg"/>
          </p:nvPr>
        </p:nvSpPr>
        <p:spPr>
          <a:prstGeom prst="rect">
            <a:avLst/>
          </a:prstGeom>
        </p:spPr>
        <p:txBody>
          <a:bodyPr/>
          <a:lstStyle/>
          <a:p>
            <a:pPr/>
          </a:p>
        </p:txBody>
      </p:sp>
      <p:sp>
        <p:nvSpPr>
          <p:cNvPr id="399" name="Shape 399"/>
          <p:cNvSpPr/>
          <p:nvPr>
            <p:ph type="body" sz="quarter" idx="1"/>
          </p:nvPr>
        </p:nvSpPr>
        <p:spPr>
          <a:prstGeom prst="rect">
            <a:avLst/>
          </a:prstGeom>
        </p:spPr>
        <p:txBody>
          <a:bodyPr/>
          <a:lstStyle/>
          <a:p>
            <a:pPr/>
            <a:r>
              <a:t>how do I create this function in PHP, how can I automatically</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4" name="Shape 404"/>
          <p:cNvSpPr/>
          <p:nvPr>
            <p:ph type="sldImg"/>
          </p:nvPr>
        </p:nvSpPr>
        <p:spPr>
          <a:prstGeom prst="rect">
            <a:avLst/>
          </a:prstGeom>
        </p:spPr>
        <p:txBody>
          <a:bodyPr/>
          <a:lstStyle/>
          <a:p>
            <a:pPr/>
          </a:p>
        </p:txBody>
      </p:sp>
      <p:sp>
        <p:nvSpPr>
          <p:cNvPr id="405" name="Shape 405"/>
          <p:cNvSpPr/>
          <p:nvPr>
            <p:ph type="body" sz="quarter" idx="1"/>
          </p:nvPr>
        </p:nvSpPr>
        <p:spPr>
          <a:prstGeom prst="rect">
            <a:avLst/>
          </a:prstGeom>
        </p:spPr>
        <p:txBody>
          <a:bodyPr/>
          <a:lstStyle/>
          <a:p>
            <a:pPr/>
            <a:r>
              <a:t>calculate the first and last day of the previous month in SQL? I've asked all that stuff and I have gotten back some BS, mes amies.</a:t>
            </a:r>
          </a:p>
          <a:p>
            <a:pPr/>
          </a:p>
          <a:p>
            <a:pPr/>
            <a:r>
              <a:t>But I know enough about Python, PHP, and SQL to see the answer is wrong. And often, even when the AI is wrong, I gain an insight into what I need, and often that provides the answer anyway, at least by accident. I would never ask ChatGPT about, I don't know, recurring headaches because I'm not a neurologist and neither is ChatGPT. I don't know enough about the subject to know if</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8" name="Shape 408"/>
          <p:cNvSpPr/>
          <p:nvPr>
            <p:ph type="sldImg"/>
          </p:nvPr>
        </p:nvSpPr>
        <p:spPr>
          <a:prstGeom prst="rect">
            <a:avLst/>
          </a:prstGeom>
        </p:spPr>
        <p:txBody>
          <a:bodyPr/>
          <a:lstStyle/>
          <a:p>
            <a:pPr/>
          </a:p>
        </p:txBody>
      </p:sp>
      <p:sp>
        <p:nvSpPr>
          <p:cNvPr id="409" name="Shape 409"/>
          <p:cNvSpPr/>
          <p:nvPr>
            <p:ph type="body" sz="quarter" idx="1"/>
          </p:nvPr>
        </p:nvSpPr>
        <p:spPr>
          <a:prstGeom prst="rect">
            <a:avLst/>
          </a:prstGeom>
        </p:spPr>
        <p:txBody>
          <a:bodyPr/>
          <a:lstStyle/>
          <a:p>
            <a:pPr/>
            <a:r>
              <a:t>I'm looking at a wrong, and possibly dangerous, answer. </a:t>
            </a: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4" name="Shape 414"/>
          <p:cNvSpPr/>
          <p:nvPr>
            <p:ph type="sldImg"/>
          </p:nvPr>
        </p:nvSpPr>
        <p:spPr>
          <a:prstGeom prst="rect">
            <a:avLst/>
          </a:prstGeom>
        </p:spPr>
        <p:txBody>
          <a:bodyPr/>
          <a:lstStyle/>
          <a:p>
            <a:pPr/>
          </a:p>
        </p:txBody>
      </p:sp>
      <p:sp>
        <p:nvSpPr>
          <p:cNvPr id="415" name="Shape 415"/>
          <p:cNvSpPr/>
          <p:nvPr>
            <p:ph type="body" sz="quarter" idx="1"/>
          </p:nvPr>
        </p:nvSpPr>
        <p:spPr>
          <a:prstGeom prst="rect">
            <a:avLst/>
          </a:prstGeom>
        </p:spPr>
        <p:txBody>
          <a:bodyPr/>
          <a:lstStyle/>
          <a:p>
            <a:pPr/>
            <a:r>
              <a:t>But lots of people will absolutely believe whatever Chatty G drops on them.</a:t>
            </a:r>
          </a:p>
          <a:p>
            <a:pPr/>
          </a:p>
          <a:p>
            <a:pPr/>
            <a:r>
              <a:t>Now, I look out among you and, lo and behold and goddess above, I see a lot of women out in the audience. Ladies, I'm not even going to ask you this question because I already know the answer and that answer yeah, hell yeah, you've put up with some misogyny in your lifetime haven't you? Well, I have bad news,</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8" name="Shape 418"/>
          <p:cNvSpPr/>
          <p:nvPr>
            <p:ph type="sldImg"/>
          </p:nvPr>
        </p:nvSpPr>
        <p:spPr>
          <a:prstGeom prst="rect">
            <a:avLst/>
          </a:prstGeom>
        </p:spPr>
        <p:txBody>
          <a:bodyPr/>
          <a:lstStyle/>
          <a:p>
            <a:pPr/>
          </a:p>
        </p:txBody>
      </p:sp>
      <p:sp>
        <p:nvSpPr>
          <p:cNvPr id="419" name="Shape 419"/>
          <p:cNvSpPr/>
          <p:nvPr>
            <p:ph type="body" sz="quarter" idx="1"/>
          </p:nvPr>
        </p:nvSpPr>
        <p:spPr>
          <a:prstGeom prst="rect">
            <a:avLst/>
          </a:prstGeom>
        </p:spPr>
        <p:txBody>
          <a:bodyPr/>
          <a:lstStyle/>
          <a:p>
            <a:pPr/>
            <a:r>
              <a:t>because AI has a problem with women. It turns out, that if you train your little demon in the framework with a bunch of data generated mostly by males?</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3" name="Shape 423"/>
          <p:cNvSpPr/>
          <p:nvPr>
            <p:ph type="sldImg"/>
          </p:nvPr>
        </p:nvSpPr>
        <p:spPr>
          <a:prstGeom prst="rect">
            <a:avLst/>
          </a:prstGeom>
        </p:spPr>
        <p:txBody>
          <a:bodyPr/>
          <a:lstStyle/>
          <a:p>
            <a:pPr/>
          </a:p>
        </p:txBody>
      </p:sp>
      <p:sp>
        <p:nvSpPr>
          <p:cNvPr id="424" name="Shape 424"/>
          <p:cNvSpPr/>
          <p:nvPr>
            <p:ph type="body" sz="quarter" idx="1"/>
          </p:nvPr>
        </p:nvSpPr>
        <p:spPr>
          <a:prstGeom prst="rect">
            <a:avLst/>
          </a:prstGeom>
        </p:spPr>
        <p:txBody>
          <a:bodyPr/>
          <a:lstStyle/>
          <a:p>
            <a:pPr/>
            <a:r>
              <a:t>Problems arise.</a:t>
            </a:r>
          </a:p>
          <a:p>
            <a:pPr/>
          </a:p>
          <a:p>
            <a:pPr/>
            <a:r>
              <a:t>I don't need to tell you about the shortage of women working in STEM fields. I bet y'all already know something about that. And what this means is that you have a lot of *dudes* imparting *their* opinions and *their* wills upon these mathematical models. The training data alone, and we're gonna talk about that training data soon enough, but the training data alone shows heavy biases against women and against the GLBTQ community. Amazon found itself in the news when it got out that its AI based resume screening service had a real problem with putting women to work. </a:t>
            </a:r>
          </a:p>
          <a:p>
            <a:pPr/>
          </a:p>
          <a:p>
            <a:pPr/>
            <a:r>
              <a:t>And in case that *wasn't* obvious, let me tell you a short story about three women working in AI. Their names are</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8" name="Shape 428"/>
          <p:cNvSpPr/>
          <p:nvPr>
            <p:ph type="sldImg"/>
          </p:nvPr>
        </p:nvSpPr>
        <p:spPr>
          <a:prstGeom prst="rect">
            <a:avLst/>
          </a:prstGeom>
        </p:spPr>
        <p:txBody>
          <a:bodyPr/>
          <a:lstStyle/>
          <a:p>
            <a:pPr/>
          </a:p>
        </p:txBody>
      </p:sp>
      <p:sp>
        <p:nvSpPr>
          <p:cNvPr id="429" name="Shape 429"/>
          <p:cNvSpPr/>
          <p:nvPr>
            <p:ph type="body" sz="quarter" idx="1"/>
          </p:nvPr>
        </p:nvSpPr>
        <p:spPr>
          <a:prstGeom prst="rect">
            <a:avLst/>
          </a:prstGeom>
        </p:spPr>
        <p:txBody>
          <a:bodyPr/>
          <a:lstStyle/>
          <a:p>
            <a:pPr/>
            <a:r>
              <a:t>Tasha McCauley,</a:t>
            </a: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5" name="Shape 435"/>
          <p:cNvSpPr/>
          <p:nvPr>
            <p:ph type="sldImg"/>
          </p:nvPr>
        </p:nvSpPr>
        <p:spPr>
          <a:prstGeom prst="rect">
            <a:avLst/>
          </a:prstGeom>
        </p:spPr>
        <p:txBody>
          <a:bodyPr/>
          <a:lstStyle/>
          <a:p>
            <a:pPr/>
          </a:p>
        </p:txBody>
      </p:sp>
      <p:sp>
        <p:nvSpPr>
          <p:cNvPr id="436" name="Shape 436"/>
          <p:cNvSpPr/>
          <p:nvPr>
            <p:ph type="body" sz="quarter" idx="1"/>
          </p:nvPr>
        </p:nvSpPr>
        <p:spPr>
          <a:prstGeom prst="rect">
            <a:avLst/>
          </a:prstGeom>
        </p:spPr>
        <p:txBody>
          <a:bodyPr/>
          <a:lstStyle/>
          <a:p>
            <a:pPr/>
            <a:r>
              <a:t>Helen Toner,</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4" name="Shape 444"/>
          <p:cNvSpPr/>
          <p:nvPr>
            <p:ph type="sldImg"/>
          </p:nvPr>
        </p:nvSpPr>
        <p:spPr>
          <a:prstGeom prst="rect">
            <a:avLst/>
          </a:prstGeom>
        </p:spPr>
        <p:txBody>
          <a:bodyPr/>
          <a:lstStyle/>
          <a:p>
            <a:pPr/>
          </a:p>
        </p:txBody>
      </p:sp>
      <p:sp>
        <p:nvSpPr>
          <p:cNvPr id="445" name="Shape 445"/>
          <p:cNvSpPr/>
          <p:nvPr>
            <p:ph type="body" sz="quarter" idx="1"/>
          </p:nvPr>
        </p:nvSpPr>
        <p:spPr>
          <a:prstGeom prst="rect">
            <a:avLst/>
          </a:prstGeom>
        </p:spPr>
        <p:txBody>
          <a:bodyPr/>
          <a:lstStyle/>
          <a:p>
            <a:pPr/>
            <a:r>
              <a:t>and Dr. Timnit Gebru. It's a real short story and here's how it goes: Once upon a time three women voiced their concerns about how AI is being used and developed</a:t>
            </a: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3" name="Shape 453"/>
          <p:cNvSpPr/>
          <p:nvPr>
            <p:ph type="sldImg"/>
          </p:nvPr>
        </p:nvSpPr>
        <p:spPr>
          <a:prstGeom prst="rect">
            <a:avLst/>
          </a:prstGeom>
        </p:spPr>
        <p:txBody>
          <a:bodyPr/>
          <a:lstStyle/>
          <a:p>
            <a:pPr/>
          </a:p>
        </p:txBody>
      </p:sp>
      <p:sp>
        <p:nvSpPr>
          <p:cNvPr id="454" name="Shape 454"/>
          <p:cNvSpPr/>
          <p:nvPr>
            <p:ph type="body" sz="quarter" idx="1"/>
          </p:nvPr>
        </p:nvSpPr>
        <p:spPr>
          <a:prstGeom prst="rect">
            <a:avLst/>
          </a:prstGeom>
        </p:spPr>
        <p:txBody>
          <a:bodyPr/>
          <a:lstStyle/>
          <a:p>
            <a:pPr/>
            <a:r>
              <a:t>and then they were fired.</a:t>
            </a:r>
          </a:p>
          <a:p>
            <a:pPr/>
          </a:p>
          <a:p>
            <a:pPr/>
            <a:r>
              <a:t>From the data to the delivery,</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8" name="Shape 458"/>
          <p:cNvSpPr/>
          <p:nvPr>
            <p:ph type="sldImg"/>
          </p:nvPr>
        </p:nvSpPr>
        <p:spPr>
          <a:prstGeom prst="rect">
            <a:avLst/>
          </a:prstGeom>
        </p:spPr>
        <p:txBody>
          <a:bodyPr/>
          <a:lstStyle/>
          <a:p>
            <a:pPr/>
          </a:p>
        </p:txBody>
      </p:sp>
      <p:sp>
        <p:nvSpPr>
          <p:cNvPr id="459" name="Shape 459"/>
          <p:cNvSpPr/>
          <p:nvPr>
            <p:ph type="body" sz="quarter" idx="1"/>
          </p:nvPr>
        </p:nvSpPr>
        <p:spPr>
          <a:prstGeom prst="rect">
            <a:avLst/>
          </a:prstGeom>
        </p:spPr>
        <p:txBody>
          <a:bodyPr/>
          <a:lstStyle/>
          <a:p>
            <a:pPr/>
            <a:r>
              <a:t>commercial AI is unwell and those diseases are called misogyny, homophobia, racism, and ageism. A tutoring company was sued by the US EEOC because its AI powered recruiting system automatically rejected women 55 and older and men 60 and older. A healthcare AI failed to flag Black patients when assessing the need for high-risk medical care management. An investigation by the Washington Post discovered that at least eight people have been falsely arrested based upon an ID provided by a facial recognition AI system. All of these people were Black.</a:t>
            </a:r>
          </a:p>
          <a:p>
            <a:pPr/>
          </a:p>
          <a:p>
            <a:pPr/>
            <a:r>
              <a:t>It's 2025, and people think machines are intelligent, but if they are, look what they were taught.</a:t>
            </a:r>
          </a:p>
          <a:p>
            <a:pPr/>
          </a:p>
          <a:p>
            <a:pPr/>
            <a:r>
              <a:t>I'm old, okay? The grey hair is a dead give away. But how many of y'all are familiar with a basic tenet of computer science</a:t>
            </a:r>
          </a:p>
          <a:p>
            <a:p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2" name="Shape 462"/>
          <p:cNvSpPr/>
          <p:nvPr>
            <p:ph type="sldImg"/>
          </p:nvPr>
        </p:nvSpPr>
        <p:spPr>
          <a:prstGeom prst="rect">
            <a:avLst/>
          </a:prstGeom>
        </p:spPr>
        <p:txBody>
          <a:bodyPr/>
          <a:lstStyle/>
          <a:p>
            <a:pPr/>
          </a:p>
        </p:txBody>
      </p:sp>
      <p:sp>
        <p:nvSpPr>
          <p:cNvPr id="463" name="Shape 463"/>
          <p:cNvSpPr/>
          <p:nvPr>
            <p:ph type="body" sz="quarter" idx="1"/>
          </p:nvPr>
        </p:nvSpPr>
        <p:spPr>
          <a:prstGeom prst="rect">
            <a:avLst/>
          </a:prstGeom>
        </p:spPr>
        <p:txBody>
          <a:bodyPr/>
          <a:lstStyle/>
          <a:p>
            <a:pPr/>
            <a:r>
              <a:t>called GIGO?</a:t>
            </a:r>
          </a:p>
          <a:p>
            <a:pPr/>
          </a:p>
          <a:p>
            <a:pPr/>
            <a:r>
              <a:t>Seriously, they used to teach this stuff in schools. In the third grade we had to learn about this before the teacher would even let us touch the Apple IIe. GIGO is an easy to understand concept and it means</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6" name="Shape 466"/>
          <p:cNvSpPr/>
          <p:nvPr>
            <p:ph type="sldImg"/>
          </p:nvPr>
        </p:nvSpPr>
        <p:spPr>
          <a:prstGeom prst="rect">
            <a:avLst/>
          </a:prstGeom>
        </p:spPr>
        <p:txBody>
          <a:bodyPr/>
          <a:lstStyle/>
          <a:p>
            <a:pPr/>
          </a:p>
        </p:txBody>
      </p:sp>
      <p:sp>
        <p:nvSpPr>
          <p:cNvPr id="467" name="Shape 467"/>
          <p:cNvSpPr/>
          <p:nvPr>
            <p:ph type="body" sz="quarter" idx="1"/>
          </p:nvPr>
        </p:nvSpPr>
        <p:spPr>
          <a:prstGeom prst="rect">
            <a:avLst/>
          </a:prstGeom>
        </p:spPr>
        <p:txBody>
          <a:bodyPr/>
          <a:lstStyle/>
          <a:p>
            <a:pPr/>
            <a:r>
              <a:t>Garbage In, Garbage Out. You put garbage data into any computer system from an Apple IIe to an LLM, you're gonna get garbage data back. </a:t>
            </a:r>
          </a:p>
          <a:p>
            <a:pPr/>
          </a:p>
          <a:p>
            <a:pPr/>
            <a:r>
              <a:t>One of the funniest things about AI is that it *violates* this tenet. I know, I mean, I *know* my website has been scraped by every AI crawler out there. And, since I've been using</a:t>
            </a: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0" name="Shape 470"/>
          <p:cNvSpPr/>
          <p:nvPr>
            <p:ph type="sldImg"/>
          </p:nvPr>
        </p:nvSpPr>
        <p:spPr>
          <a:prstGeom prst="rect">
            <a:avLst/>
          </a:prstGeom>
        </p:spPr>
        <p:txBody>
          <a:bodyPr/>
          <a:lstStyle/>
          <a:p>
            <a:pPr/>
          </a:p>
        </p:txBody>
      </p:sp>
      <p:sp>
        <p:nvSpPr>
          <p:cNvPr id="471" name="Shape 471"/>
          <p:cNvSpPr/>
          <p:nvPr>
            <p:ph type="body" sz="quarter" idx="1"/>
          </p:nvPr>
        </p:nvSpPr>
        <p:spPr>
          <a:prstGeom prst="rect">
            <a:avLst/>
          </a:prstGeom>
        </p:spPr>
        <p:txBody>
          <a:bodyPr/>
          <a:lstStyle/>
          <a:p>
            <a:pPr/>
            <a:r>
              <a:t>this image as my logo for, oh, twelve years now, I wanted to see if it ChatGPT might give me my own logo back if I ask for it. So I ask Chatty G "Hey, can you create a logo for a podcast called Cyberpunk Librarian?”</a:t>
            </a:r>
          </a:p>
          <a:p>
            <a:pPr/>
          </a:p>
          <a:p>
            <a:pPr/>
            <a:r>
              <a:t>It gave me this.</a:t>
            </a: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4" name="Shape 474"/>
          <p:cNvSpPr/>
          <p:nvPr>
            <p:ph type="sldImg"/>
          </p:nvPr>
        </p:nvSpPr>
        <p:spPr>
          <a:prstGeom prst="rect">
            <a:avLst/>
          </a:prstGeom>
        </p:spPr>
        <p:txBody>
          <a:bodyPr/>
          <a:lstStyle/>
          <a:p>
            <a:pPr/>
          </a:p>
        </p:txBody>
      </p:sp>
      <p:sp>
        <p:nvSpPr>
          <p:cNvPr id="475" name="Shape 475"/>
          <p:cNvSpPr/>
          <p:nvPr>
            <p:ph type="body" sz="quarter" idx="1"/>
          </p:nvPr>
        </p:nvSpPr>
        <p:spPr>
          <a:prstGeom prst="rect">
            <a:avLst/>
          </a:prstGeom>
        </p:spPr>
        <p:txBody>
          <a:bodyPr/>
          <a:lstStyle/>
          <a:p>
            <a:pPr/>
            <a:r>
              <a:t>Folks, I spelled "Librarian" correctly. It was part of the *input!* It took good data and made garbage. And this kinda thing? Happens all the time.</a:t>
            </a:r>
          </a:p>
          <a:p>
            <a:pPr/>
          </a:p>
          <a:p>
            <a:pPr/>
            <a:r>
              <a:t>Speaking of which, where did they get that data? The training data, I mean? Carl Sagan said "If you wish to bake an apple pie from scratch, you must first invent the universe." If you want to create an LLM or a GPT, you need to feed it. That's gonna require a lotta data and apple pies. So... how do you get it? </a:t>
            </a:r>
          </a:p>
          <a:p>
            <a:pPr/>
          </a:p>
          <a:p>
            <a:pPr/>
            <a:r>
              <a:t>Well that's the easy part, beloved.</a:t>
            </a: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8" name="Shape 478"/>
          <p:cNvSpPr/>
          <p:nvPr>
            <p:ph type="sldImg"/>
          </p:nvPr>
        </p:nvSpPr>
        <p:spPr>
          <a:prstGeom prst="rect">
            <a:avLst/>
          </a:prstGeom>
        </p:spPr>
        <p:txBody>
          <a:bodyPr/>
          <a:lstStyle/>
          <a:p>
            <a:pPr/>
          </a:p>
        </p:txBody>
      </p:sp>
      <p:sp>
        <p:nvSpPr>
          <p:cNvPr id="479" name="Shape 479"/>
          <p:cNvSpPr/>
          <p:nvPr>
            <p:ph type="body" sz="quarter" idx="1"/>
          </p:nvPr>
        </p:nvSpPr>
        <p:spPr>
          <a:prstGeom prst="rect">
            <a:avLst/>
          </a:prstGeom>
        </p:spPr>
        <p:txBody>
          <a:bodyPr/>
          <a:lstStyle/>
          <a:p>
            <a:pPr/>
            <a:r>
              <a:t>You *steal* it.</a:t>
            </a: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2" name="Shape 482"/>
          <p:cNvSpPr/>
          <p:nvPr>
            <p:ph type="sldImg"/>
          </p:nvPr>
        </p:nvSpPr>
        <p:spPr>
          <a:prstGeom prst="rect">
            <a:avLst/>
          </a:prstGeom>
        </p:spPr>
        <p:txBody>
          <a:bodyPr/>
          <a:lstStyle/>
          <a:p>
            <a:pPr/>
          </a:p>
        </p:txBody>
      </p:sp>
      <p:sp>
        <p:nvSpPr>
          <p:cNvPr id="483" name="Shape 483"/>
          <p:cNvSpPr/>
          <p:nvPr>
            <p:ph type="body" sz="quarter" idx="1"/>
          </p:nvPr>
        </p:nvSpPr>
        <p:spPr>
          <a:prstGeom prst="rect">
            <a:avLst/>
          </a:prstGeom>
        </p:spPr>
        <p:txBody>
          <a:bodyPr/>
          <a:lstStyle/>
          <a:p>
            <a:pPr/>
            <a:r>
              <a:t>I don't know about you, but I have literally watched the IIS log files update as OpenAI and Anthropic's Claudebot crawled the OPACs of the libraries I work for.</a:t>
            </a: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7" name="Shape 487"/>
          <p:cNvSpPr/>
          <p:nvPr>
            <p:ph type="sldImg"/>
          </p:nvPr>
        </p:nvSpPr>
        <p:spPr>
          <a:prstGeom prst="rect">
            <a:avLst/>
          </a:prstGeom>
        </p:spPr>
        <p:txBody>
          <a:bodyPr/>
          <a:lstStyle/>
          <a:p>
            <a:pPr/>
          </a:p>
        </p:txBody>
      </p:sp>
      <p:sp>
        <p:nvSpPr>
          <p:cNvPr id="488" name="Shape 488"/>
          <p:cNvSpPr/>
          <p:nvPr>
            <p:ph type="body" sz="quarter" idx="1"/>
          </p:nvPr>
        </p:nvSpPr>
        <p:spPr>
          <a:prstGeom prst="rect">
            <a:avLst/>
          </a:prstGeom>
        </p:spPr>
        <p:txBody>
          <a:bodyPr/>
          <a:lstStyle/>
          <a:p>
            <a:pPr/>
            <a:r>
              <a:t>They're harvesting all of your cataloging data from the titles to the summaries. From the subject headings to the call numbers. I guess we might rejoice just a little, because, after all these years, an information system that lives outside the library world is *finally* interested in MARC records!</a:t>
            </a:r>
          </a:p>
          <a:p>
            <a:pPr/>
          </a:p>
          <a:p>
            <a:pPr/>
            <a:r>
              <a:t>Which reminds me...I wonder how OCLC feels about AI companies slurping all those records?</a:t>
            </a:r>
          </a:p>
          <a:p>
            <a:pPr/>
          </a:p>
          <a:p>
            <a:pPr/>
            <a:r>
              <a:t>But there's something that I don't think is being talked about enough and it's that, if you...as a librarian...as an information professional...if you are using a commercial AI and I don't care which one it is...</a:t>
            </a:r>
          </a:p>
          <a:p>
            <a:pPr/>
          </a:p>
          <a:p>
            <a:pPr/>
            <a:r>
              <a:t>You're trading in stolen goods.</a:t>
            </a:r>
          </a:p>
          <a:p>
            <a:pPr/>
          </a:p>
          <a:p>
            <a:pPr/>
            <a:r>
              <a:t>Now, dear hearts, I'm a shadow librarian. I have no problem with this. But there exists a wild and crazy group of librarians who still believe that</a:t>
            </a: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1" name="Shape 491"/>
          <p:cNvSpPr/>
          <p:nvPr>
            <p:ph type="sldImg"/>
          </p:nvPr>
        </p:nvSpPr>
        <p:spPr>
          <a:prstGeom prst="rect">
            <a:avLst/>
          </a:prstGeom>
        </p:spPr>
        <p:txBody>
          <a:bodyPr/>
          <a:lstStyle/>
          <a:p>
            <a:pPr/>
          </a:p>
        </p:txBody>
      </p:sp>
      <p:sp>
        <p:nvSpPr>
          <p:cNvPr id="492" name="Shape 492"/>
          <p:cNvSpPr/>
          <p:nvPr>
            <p:ph type="body" sz="quarter" idx="1"/>
          </p:nvPr>
        </p:nvSpPr>
        <p:spPr>
          <a:prstGeom prst="rect">
            <a:avLst/>
          </a:prstGeom>
        </p:spPr>
        <p:txBody>
          <a:bodyPr/>
          <a:lstStyle/>
          <a:p>
            <a:pPr/>
            <a:r>
              <a:t>copyright has some kind of sanctity and if that is you, then you need to understand that every commercial AI could not exist...*cannot* exist, without the largest theft ever perpetrated upon humanity. If OpenAI or Anthropic or Microsoft had to pay for the content they stole, well... I can imagine numbers that big, but I've never seen that many of anything. Every single commercial AI vendor you have ever heard of is being sued. Because Silicon Valley stole everything;</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5" name="Shape 495"/>
          <p:cNvSpPr/>
          <p:nvPr>
            <p:ph type="sldImg"/>
          </p:nvPr>
        </p:nvSpPr>
        <p:spPr>
          <a:prstGeom prst="rect">
            <a:avLst/>
          </a:prstGeom>
        </p:spPr>
        <p:txBody>
          <a:bodyPr/>
          <a:lstStyle/>
          <a:p>
            <a:pPr/>
          </a:p>
        </p:txBody>
      </p:sp>
      <p:sp>
        <p:nvSpPr>
          <p:cNvPr id="496" name="Shape 496"/>
          <p:cNvSpPr/>
          <p:nvPr>
            <p:ph type="body" sz="quarter" idx="1"/>
          </p:nvPr>
        </p:nvSpPr>
        <p:spPr>
          <a:prstGeom prst="rect">
            <a:avLst/>
          </a:prstGeom>
        </p:spPr>
        <p:txBody>
          <a:bodyPr/>
          <a:lstStyle/>
          <a:p>
            <a:pPr/>
            <a:r>
              <a:t>blogs, movies, newspapers, music, magazines, books, scholarly journals, YouTube, the data of your library collection and every other library collection. They stole it all. And they're fine with it. Indeed,</a:t>
            </a: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9" name="Shape 499"/>
          <p:cNvSpPr/>
          <p:nvPr>
            <p:ph type="sldImg"/>
          </p:nvPr>
        </p:nvSpPr>
        <p:spPr>
          <a:prstGeom prst="rect">
            <a:avLst/>
          </a:prstGeom>
        </p:spPr>
        <p:txBody>
          <a:bodyPr/>
          <a:lstStyle/>
          <a:p>
            <a:pPr/>
          </a:p>
        </p:txBody>
      </p:sp>
      <p:sp>
        <p:nvSpPr>
          <p:cNvPr id="500" name="Shape 500"/>
          <p:cNvSpPr/>
          <p:nvPr>
            <p:ph type="body" sz="quarter" idx="1"/>
          </p:nvPr>
        </p:nvSpPr>
        <p:spPr>
          <a:prstGeom prst="rect">
            <a:avLst/>
          </a:prstGeom>
        </p:spPr>
        <p:txBody>
          <a:bodyPr/>
          <a:lstStyle/>
          <a:p>
            <a:pPr/>
            <a:r>
              <a:t>Mark Zuckerberg went on record and said that most creators overvalue their content. Their stuff isn't as important as they think it is. Zuckerberg opined that there needs to be a discussion about copyright and a relitigation of how it works.</a:t>
            </a: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4" name="Shape 504"/>
          <p:cNvSpPr/>
          <p:nvPr>
            <p:ph type="sldImg"/>
          </p:nvPr>
        </p:nvSpPr>
        <p:spPr>
          <a:prstGeom prst="rect">
            <a:avLst/>
          </a:prstGeom>
        </p:spPr>
        <p:txBody>
          <a:bodyPr/>
          <a:lstStyle/>
          <a:p>
            <a:pPr/>
          </a:p>
        </p:txBody>
      </p:sp>
      <p:sp>
        <p:nvSpPr>
          <p:cNvPr id="505" name="Shape 505"/>
          <p:cNvSpPr/>
          <p:nvPr>
            <p:ph type="body" sz="quarter" idx="1"/>
          </p:nvPr>
        </p:nvSpPr>
        <p:spPr>
          <a:prstGeom prst="rect">
            <a:avLst/>
          </a:prstGeom>
        </p:spPr>
        <p:txBody>
          <a:bodyPr/>
          <a:lstStyle/>
          <a:p>
            <a:pPr/>
            <a:r>
              <a:t>"When you put something out in the world, to what degree do you still get to control it and license it?" Well, last I checked, Mr. Zuckerberg, I get to control it for the rest of my life and then for 70 years thereafter. </a:t>
            </a: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8" name="Shape 508"/>
          <p:cNvSpPr/>
          <p:nvPr>
            <p:ph type="sldImg"/>
          </p:nvPr>
        </p:nvSpPr>
        <p:spPr>
          <a:prstGeom prst="rect">
            <a:avLst/>
          </a:prstGeom>
        </p:spPr>
        <p:txBody>
          <a:bodyPr/>
          <a:lstStyle/>
          <a:p>
            <a:pPr/>
          </a:p>
        </p:txBody>
      </p:sp>
      <p:sp>
        <p:nvSpPr>
          <p:cNvPr id="509" name="Shape 509"/>
          <p:cNvSpPr/>
          <p:nvPr>
            <p:ph type="body" sz="quarter" idx="1"/>
          </p:nvPr>
        </p:nvSpPr>
        <p:spPr>
          <a:prstGeom prst="rect">
            <a:avLst/>
          </a:prstGeom>
        </p:spPr>
        <p:txBody>
          <a:bodyPr/>
          <a:lstStyle/>
          <a:p>
            <a:pPr/>
            <a:r>
              <a:t>Last year, Mustafa Suleyman, Microsoft's CEO of AI, said</a:t>
            </a: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3" name="Shape 513"/>
          <p:cNvSpPr/>
          <p:nvPr>
            <p:ph type="sldImg"/>
          </p:nvPr>
        </p:nvSpPr>
        <p:spPr>
          <a:prstGeom prst="rect">
            <a:avLst/>
          </a:prstGeom>
        </p:spPr>
        <p:txBody>
          <a:bodyPr/>
          <a:lstStyle/>
          <a:p>
            <a:pPr/>
          </a:p>
        </p:txBody>
      </p:sp>
      <p:sp>
        <p:nvSpPr>
          <p:cNvPr id="514" name="Shape 514"/>
          <p:cNvSpPr/>
          <p:nvPr>
            <p:ph type="body" sz="quarter" idx="1"/>
          </p:nvPr>
        </p:nvSpPr>
        <p:spPr>
          <a:prstGeom prst="rect">
            <a:avLst/>
          </a:prstGeom>
        </p:spPr>
        <p:txBody>
          <a:bodyPr/>
          <a:lstStyle/>
          <a:p>
            <a:pPr/>
            <a:r>
              <a:t>that anything on the open web was "freeware" and that anyone could copy it and use it without permission, and certainly without compensation. And Sam Altman of OpenAI said that content creators should be happy! They should see the theft of their work as a "significant upside benefit" and they should be proud their work is powering artificial intelligence.</a:t>
            </a:r>
          </a:p>
          <a:p>
            <a:pPr/>
          </a:p>
          <a:p>
            <a:pPr/>
            <a:r>
              <a:t>And then these tech bros go crying to the federal government and to the press when</a:t>
            </a: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7" name="Shape 517"/>
          <p:cNvSpPr/>
          <p:nvPr>
            <p:ph type="sldImg"/>
          </p:nvPr>
        </p:nvSpPr>
        <p:spPr>
          <a:prstGeom prst="rect">
            <a:avLst/>
          </a:prstGeom>
        </p:spPr>
        <p:txBody>
          <a:bodyPr/>
          <a:lstStyle/>
          <a:p>
            <a:pPr/>
          </a:p>
        </p:txBody>
      </p:sp>
      <p:sp>
        <p:nvSpPr>
          <p:cNvPr id="518" name="Shape 518"/>
          <p:cNvSpPr/>
          <p:nvPr>
            <p:ph type="body" sz="quarter" idx="1"/>
          </p:nvPr>
        </p:nvSpPr>
        <p:spPr>
          <a:prstGeom prst="rect">
            <a:avLst/>
          </a:prstGeom>
        </p:spPr>
        <p:txBody>
          <a:bodyPr/>
          <a:lstStyle/>
          <a:p>
            <a:pPr/>
            <a:r>
              <a:t>DeepSeek came along and did everything as well as, if not better than, ChatGPTs models. And the AI CEOs had the audacity to be angry when it looked like DeepSeek yoinked their training data. DeepSeek came along and stole from *them!*</a:t>
            </a:r>
          </a:p>
          <a:p>
            <a:pPr/>
          </a:p>
          <a:p>
            <a:pPr/>
            <a:r>
              <a:t>It's very clear. The tech bros believe that the only copyright that matters, are</a:t>
            </a: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1" name="Shape 521"/>
          <p:cNvSpPr/>
          <p:nvPr>
            <p:ph type="sldImg"/>
          </p:nvPr>
        </p:nvSpPr>
        <p:spPr>
          <a:prstGeom prst="rect">
            <a:avLst/>
          </a:prstGeom>
        </p:spPr>
        <p:txBody>
          <a:bodyPr/>
          <a:lstStyle/>
          <a:p>
            <a:pPr/>
          </a:p>
        </p:txBody>
      </p:sp>
      <p:sp>
        <p:nvSpPr>
          <p:cNvPr id="522" name="Shape 522"/>
          <p:cNvSpPr/>
          <p:nvPr>
            <p:ph type="body" sz="quarter" idx="1"/>
          </p:nvPr>
        </p:nvSpPr>
        <p:spPr>
          <a:prstGeom prst="rect">
            <a:avLst/>
          </a:prstGeom>
        </p:spPr>
        <p:txBody>
          <a:bodyPr/>
          <a:lstStyle/>
          <a:p>
            <a:pPr/>
            <a:r>
              <a:t>*their* copyrights and the copyrights that belong to their business partners. Your copyright?</a:t>
            </a: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5" name="Shape 525"/>
          <p:cNvSpPr/>
          <p:nvPr>
            <p:ph type="sldImg"/>
          </p:nvPr>
        </p:nvSpPr>
        <p:spPr>
          <a:prstGeom prst="rect">
            <a:avLst/>
          </a:prstGeom>
        </p:spPr>
        <p:txBody>
          <a:bodyPr/>
          <a:lstStyle/>
          <a:p>
            <a:pPr/>
          </a:p>
        </p:txBody>
      </p:sp>
      <p:sp>
        <p:nvSpPr>
          <p:cNvPr id="526" name="Shape 526"/>
          <p:cNvSpPr/>
          <p:nvPr>
            <p:ph type="body" sz="quarter" idx="1"/>
          </p:nvPr>
        </p:nvSpPr>
        <p:spPr>
          <a:prstGeom prst="rect">
            <a:avLst/>
          </a:prstGeom>
        </p:spPr>
        <p:txBody>
          <a:bodyPr/>
          <a:lstStyle/>
          <a:p>
            <a:pPr/>
            <a:r>
              <a:t>Not so much. You're probably overvaluing it anyway. </a:t>
            </a:r>
          </a:p>
          <a:p>
            <a:pPr/>
          </a:p>
          <a:p>
            <a:pPr/>
            <a:r>
              <a:t>You need to understand and expect that everything you put online;</a:t>
            </a: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9" name="Shape 529"/>
          <p:cNvSpPr/>
          <p:nvPr>
            <p:ph type="sldImg"/>
          </p:nvPr>
        </p:nvSpPr>
        <p:spPr>
          <a:prstGeom prst="rect">
            <a:avLst/>
          </a:prstGeom>
        </p:spPr>
        <p:txBody>
          <a:bodyPr/>
          <a:lstStyle/>
          <a:p>
            <a:pPr/>
          </a:p>
        </p:txBody>
      </p:sp>
      <p:sp>
        <p:nvSpPr>
          <p:cNvPr id="530" name="Shape 530"/>
          <p:cNvSpPr/>
          <p:nvPr>
            <p:ph type="body" sz="quarter" idx="1"/>
          </p:nvPr>
        </p:nvSpPr>
        <p:spPr>
          <a:prstGeom prst="rect">
            <a:avLst/>
          </a:prstGeom>
        </p:spPr>
        <p:txBody>
          <a:bodyPr/>
          <a:lstStyle/>
          <a:p>
            <a:pPr/>
            <a:r>
              <a:t>the bibliographic records in your catalogues,</a:t>
            </a: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4" name="Shape 534"/>
          <p:cNvSpPr/>
          <p:nvPr>
            <p:ph type="sldImg"/>
          </p:nvPr>
        </p:nvSpPr>
        <p:spPr>
          <a:prstGeom prst="rect">
            <a:avLst/>
          </a:prstGeom>
        </p:spPr>
        <p:txBody>
          <a:bodyPr/>
          <a:lstStyle/>
          <a:p>
            <a:pPr/>
          </a:p>
        </p:txBody>
      </p:sp>
      <p:sp>
        <p:nvSpPr>
          <p:cNvPr id="535" name="Shape 535"/>
          <p:cNvSpPr/>
          <p:nvPr>
            <p:ph type="body" sz="quarter" idx="1"/>
          </p:nvPr>
        </p:nvSpPr>
        <p:spPr>
          <a:prstGeom prst="rect">
            <a:avLst/>
          </a:prstGeom>
        </p:spPr>
        <p:txBody>
          <a:bodyPr/>
          <a:lstStyle/>
          <a:p>
            <a:pPr/>
            <a:r>
              <a:t>the events in your event calendar,</a:t>
            </a: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0" name="Shape 540"/>
          <p:cNvSpPr/>
          <p:nvPr>
            <p:ph type="sldImg"/>
          </p:nvPr>
        </p:nvSpPr>
        <p:spPr>
          <a:prstGeom prst="rect">
            <a:avLst/>
          </a:prstGeom>
        </p:spPr>
        <p:txBody>
          <a:bodyPr/>
          <a:lstStyle/>
          <a:p>
            <a:pPr/>
          </a:p>
        </p:txBody>
      </p:sp>
      <p:sp>
        <p:nvSpPr>
          <p:cNvPr id="541" name="Shape 541"/>
          <p:cNvSpPr/>
          <p:nvPr>
            <p:ph type="body" sz="quarter" idx="1"/>
          </p:nvPr>
        </p:nvSpPr>
        <p:spPr>
          <a:prstGeom prst="rect">
            <a:avLst/>
          </a:prstGeom>
        </p:spPr>
        <p:txBody>
          <a:bodyPr/>
          <a:lstStyle/>
          <a:p>
            <a:pPr/>
            <a:r>
              <a:t>your social media posts, the articles posted on your library website,</a:t>
            </a: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7" name="Shape 547"/>
          <p:cNvSpPr/>
          <p:nvPr>
            <p:ph type="sldImg"/>
          </p:nvPr>
        </p:nvSpPr>
        <p:spPr>
          <a:prstGeom prst="rect">
            <a:avLst/>
          </a:prstGeom>
        </p:spPr>
        <p:txBody>
          <a:bodyPr/>
          <a:lstStyle/>
          <a:p>
            <a:pPr/>
          </a:p>
        </p:txBody>
      </p:sp>
      <p:sp>
        <p:nvSpPr>
          <p:cNvPr id="548" name="Shape 548"/>
          <p:cNvSpPr/>
          <p:nvPr>
            <p:ph type="body" sz="quarter" idx="1"/>
          </p:nvPr>
        </p:nvSpPr>
        <p:spPr>
          <a:prstGeom prst="rect">
            <a:avLst/>
          </a:prstGeom>
        </p:spPr>
        <p:txBody>
          <a:bodyPr/>
          <a:lstStyle/>
          <a:p>
            <a:pPr/>
            <a:r>
              <a:t>the photos you've shared on Instagram...Anything and everything you put online will be</a:t>
            </a: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1" name="Shape 551"/>
          <p:cNvSpPr/>
          <p:nvPr>
            <p:ph type="sldImg"/>
          </p:nvPr>
        </p:nvSpPr>
        <p:spPr>
          <a:prstGeom prst="rect">
            <a:avLst/>
          </a:prstGeom>
        </p:spPr>
        <p:txBody>
          <a:bodyPr/>
          <a:lstStyle/>
          <a:p>
            <a:pPr/>
          </a:p>
        </p:txBody>
      </p:sp>
      <p:sp>
        <p:nvSpPr>
          <p:cNvPr id="552" name="Shape 552"/>
          <p:cNvSpPr/>
          <p:nvPr>
            <p:ph type="body" sz="quarter" idx="1"/>
          </p:nvPr>
        </p:nvSpPr>
        <p:spPr>
          <a:prstGeom prst="rect">
            <a:avLst/>
          </a:prstGeom>
        </p:spPr>
        <p:txBody>
          <a:bodyPr/>
          <a:lstStyle/>
          <a:p>
            <a:pPr/>
            <a:r>
              <a:t>taken by an AI company and used without your permission.</a:t>
            </a: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5" name="Shape 555"/>
          <p:cNvSpPr/>
          <p:nvPr>
            <p:ph type="sldImg"/>
          </p:nvPr>
        </p:nvSpPr>
        <p:spPr>
          <a:prstGeom prst="rect">
            <a:avLst/>
          </a:prstGeom>
        </p:spPr>
        <p:txBody>
          <a:bodyPr/>
          <a:lstStyle/>
          <a:p>
            <a:pPr/>
          </a:p>
        </p:txBody>
      </p:sp>
      <p:sp>
        <p:nvSpPr>
          <p:cNvPr id="556" name="Shape 556"/>
          <p:cNvSpPr/>
          <p:nvPr>
            <p:ph type="body" sz="quarter" idx="1"/>
          </p:nvPr>
        </p:nvSpPr>
        <p:spPr>
          <a:prstGeom prst="rect">
            <a:avLst/>
          </a:prstGeom>
        </p:spPr>
        <p:txBody>
          <a:bodyPr/>
          <a:lstStyle/>
          <a:p>
            <a:pPr/>
            <a:r>
              <a:t>Period.</a:t>
            </a: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9" name="Shape 559"/>
          <p:cNvSpPr/>
          <p:nvPr>
            <p:ph type="sldImg"/>
          </p:nvPr>
        </p:nvSpPr>
        <p:spPr>
          <a:prstGeom prst="rect">
            <a:avLst/>
          </a:prstGeom>
        </p:spPr>
        <p:txBody>
          <a:bodyPr/>
          <a:lstStyle/>
          <a:p>
            <a:pPr/>
          </a:p>
        </p:txBody>
      </p:sp>
      <p:sp>
        <p:nvSpPr>
          <p:cNvPr id="560" name="Shape 560"/>
          <p:cNvSpPr/>
          <p:nvPr>
            <p:ph type="body" sz="quarter" idx="1"/>
          </p:nvPr>
        </p:nvSpPr>
        <p:spPr>
          <a:prstGeom prst="rect">
            <a:avLst/>
          </a:prstGeom>
        </p:spPr>
        <p:txBody>
          <a:bodyPr/>
          <a:lstStyle/>
          <a:p>
            <a:pPr/>
            <a:r>
              <a:t>Some people will tell you that copyright was broken in 1998 with the passage of the Sonny Bono Copyright Term Extension Act. I'll tell you that copyright was broken on</a:t>
            </a: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3" name="Shape 563"/>
          <p:cNvSpPr/>
          <p:nvPr>
            <p:ph type="sldImg"/>
          </p:nvPr>
        </p:nvSpPr>
        <p:spPr>
          <a:prstGeom prst="rect">
            <a:avLst/>
          </a:prstGeom>
        </p:spPr>
        <p:txBody>
          <a:bodyPr/>
          <a:lstStyle/>
          <a:p>
            <a:pPr/>
          </a:p>
        </p:txBody>
      </p:sp>
      <p:sp>
        <p:nvSpPr>
          <p:cNvPr id="564" name="Shape 564"/>
          <p:cNvSpPr/>
          <p:nvPr>
            <p:ph type="body" sz="quarter" idx="1"/>
          </p:nvPr>
        </p:nvSpPr>
        <p:spPr>
          <a:prstGeom prst="rect">
            <a:avLst/>
          </a:prstGeom>
        </p:spPr>
        <p:txBody>
          <a:bodyPr/>
          <a:lstStyle/>
          <a:p>
            <a:pPr/>
            <a:r>
              <a:t>April 16, 1971 with the invention of FTP and then again in</a:t>
            </a: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7" name="Shape 567"/>
          <p:cNvSpPr/>
          <p:nvPr>
            <p:ph type="sldImg"/>
          </p:nvPr>
        </p:nvSpPr>
        <p:spPr>
          <a:prstGeom prst="rect">
            <a:avLst/>
          </a:prstGeom>
        </p:spPr>
        <p:txBody>
          <a:bodyPr/>
          <a:lstStyle/>
          <a:p>
            <a:pPr/>
          </a:p>
        </p:txBody>
      </p:sp>
      <p:sp>
        <p:nvSpPr>
          <p:cNvPr id="568" name="Shape 568"/>
          <p:cNvSpPr/>
          <p:nvPr>
            <p:ph type="body" sz="quarter" idx="1"/>
          </p:nvPr>
        </p:nvSpPr>
        <p:spPr>
          <a:prstGeom prst="rect">
            <a:avLst/>
          </a:prstGeom>
        </p:spPr>
        <p:txBody>
          <a:bodyPr/>
          <a:lstStyle/>
          <a:p>
            <a:pPr/>
            <a:r>
              <a:t>1986 when BBSes started using the ZMODEM data transfer protocol. With these two inventions, it was laid out that, if it could be digitized, then it could be copied and shared.</a:t>
            </a:r>
          </a:p>
          <a:p>
            <a:pPr/>
          </a:p>
          <a:p>
            <a:pPr/>
            <a:r>
              <a:t>Meta, OpenAI, Microsoft, Apple, Anthropic, and others. They downloaded everything they could and no one could say anything about it. By the time we realized what was stolen from us, they already had the data they wanted.</a:t>
            </a: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1" name="Shape 571"/>
          <p:cNvSpPr/>
          <p:nvPr>
            <p:ph type="sldImg"/>
          </p:nvPr>
        </p:nvSpPr>
        <p:spPr>
          <a:prstGeom prst="rect">
            <a:avLst/>
          </a:prstGeom>
        </p:spPr>
        <p:txBody>
          <a:bodyPr/>
          <a:lstStyle/>
          <a:p>
            <a:pPr/>
          </a:p>
        </p:txBody>
      </p:sp>
      <p:sp>
        <p:nvSpPr>
          <p:cNvPr id="572" name="Shape 572"/>
          <p:cNvSpPr/>
          <p:nvPr>
            <p:ph type="body" sz="quarter" idx="1"/>
          </p:nvPr>
        </p:nvSpPr>
        <p:spPr>
          <a:prstGeom prst="rect">
            <a:avLst/>
          </a:prstGeom>
        </p:spPr>
        <p:txBody>
          <a:bodyPr/>
          <a:lstStyle/>
          <a:p>
            <a:pPr/>
            <a:r>
              <a:t>In 2013 a young man took his own life, a life that was destroyed by a prosecutor and a legal system determined to make him *pay* for his crimes against copyright laws.</a:t>
            </a: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7" name="Shape 577"/>
          <p:cNvSpPr/>
          <p:nvPr>
            <p:ph type="sldImg"/>
          </p:nvPr>
        </p:nvSpPr>
        <p:spPr>
          <a:prstGeom prst="rect">
            <a:avLst/>
          </a:prstGeom>
        </p:spPr>
        <p:txBody>
          <a:bodyPr/>
          <a:lstStyle/>
          <a:p>
            <a:pPr/>
          </a:p>
        </p:txBody>
      </p:sp>
      <p:sp>
        <p:nvSpPr>
          <p:cNvPr id="578" name="Shape 578"/>
          <p:cNvSpPr/>
          <p:nvPr>
            <p:ph type="body" sz="quarter" idx="1"/>
          </p:nvPr>
        </p:nvSpPr>
        <p:spPr>
          <a:prstGeom prst="rect">
            <a:avLst/>
          </a:prstGeom>
        </p:spPr>
        <p:txBody>
          <a:bodyPr/>
          <a:lstStyle/>
          <a:p>
            <a:pPr/>
            <a:r>
              <a:t>His name was Aaron Swartz. He helped develop RSS, Markdown, and was involved in the early stages of the development of Creative Commons. His crime, if you'd like to call it that, was that he downloaded a lot of articles from JSTOR. JSTOR let it go, but the federal prosecutors called it theft and went after him with so many charges that other prosecutors and judges criticized their methods.</a:t>
            </a:r>
          </a:p>
          <a:p>
            <a:pPr/>
          </a:p>
          <a:p>
            <a:pPr/>
            <a:r>
              <a:t>To my knowledge, no one from any AI company has been prosecuted for anything under the Computer Fraud and Abuse Act.</a:t>
            </a: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1" name="Shape 581"/>
          <p:cNvSpPr/>
          <p:nvPr>
            <p:ph type="sldImg"/>
          </p:nvPr>
        </p:nvSpPr>
        <p:spPr>
          <a:prstGeom prst="rect">
            <a:avLst/>
          </a:prstGeom>
        </p:spPr>
        <p:txBody>
          <a:bodyPr/>
          <a:lstStyle/>
          <a:p>
            <a:pPr/>
          </a:p>
        </p:txBody>
      </p:sp>
      <p:sp>
        <p:nvSpPr>
          <p:cNvPr id="582" name="Shape 582"/>
          <p:cNvSpPr/>
          <p:nvPr>
            <p:ph type="body" sz="quarter" idx="1"/>
          </p:nvPr>
        </p:nvSpPr>
        <p:spPr>
          <a:prstGeom prst="rect">
            <a:avLst/>
          </a:prstGeom>
        </p:spPr>
        <p:txBody>
          <a:bodyPr/>
          <a:lstStyle/>
          <a:p>
            <a:pPr/>
            <a:r>
              <a:t>Teresa Nielsen Hayden is a sci-fi editor, author,  and essayist. Cory Doctorow mentioned her in one of his articles, specifically quoting something she said.</a:t>
            </a: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6" name="Shape 586"/>
          <p:cNvSpPr/>
          <p:nvPr>
            <p:ph type="sldImg"/>
          </p:nvPr>
        </p:nvSpPr>
        <p:spPr>
          <a:prstGeom prst="rect">
            <a:avLst/>
          </a:prstGeom>
        </p:spPr>
        <p:txBody>
          <a:bodyPr/>
          <a:lstStyle/>
          <a:p>
            <a:pPr/>
          </a:p>
        </p:txBody>
      </p:sp>
      <p:sp>
        <p:nvSpPr>
          <p:cNvPr id="587" name="Shape 587"/>
          <p:cNvSpPr/>
          <p:nvPr>
            <p:ph type="body" sz="quarter" idx="1"/>
          </p:nvPr>
        </p:nvSpPr>
        <p:spPr>
          <a:prstGeom prst="rect">
            <a:avLst/>
          </a:prstGeom>
        </p:spPr>
        <p:txBody>
          <a:bodyPr/>
          <a:lstStyle/>
          <a:p>
            <a:pPr/>
            <a:r>
              <a:t>"Just because you're on their side, it doesn't mean they're on your side." Last year the Library of Congress undertook a study to see what would happen if they used AI to catalogue digital materials.</a:t>
            </a: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1" name="Shape 591"/>
          <p:cNvSpPr/>
          <p:nvPr>
            <p:ph type="sldImg"/>
          </p:nvPr>
        </p:nvSpPr>
        <p:spPr>
          <a:prstGeom prst="rect">
            <a:avLst/>
          </a:prstGeom>
        </p:spPr>
        <p:txBody>
          <a:bodyPr/>
          <a:lstStyle/>
          <a:p>
            <a:pPr/>
          </a:p>
        </p:txBody>
      </p:sp>
      <p:sp>
        <p:nvSpPr>
          <p:cNvPr id="592" name="Shape 592"/>
          <p:cNvSpPr/>
          <p:nvPr>
            <p:ph type="body" sz="quarter" idx="1"/>
          </p:nvPr>
        </p:nvSpPr>
        <p:spPr>
          <a:prstGeom prst="rect">
            <a:avLst/>
          </a:prstGeom>
        </p:spPr>
        <p:txBody>
          <a:bodyPr/>
          <a:lstStyle/>
          <a:p>
            <a:pPr/>
            <a:r>
              <a:t>The results weren't all that surprising. When it came to LCCNs and ISBNs, the AI had around an 85% success rate. Makes sense, because LCCNs and ISBNs are fairly predictable in their structure and design. But, when it came to figuring out subject headings, genres, and more in-depth stuff? At or around 50%.</a:t>
            </a:r>
          </a:p>
          <a:p>
            <a:pPr/>
          </a:p>
          <a:p>
            <a:pPr/>
            <a:r>
              <a:t>Amikoj,</a:t>
            </a: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5" name="Shape 595"/>
          <p:cNvSpPr/>
          <p:nvPr>
            <p:ph type="sldImg"/>
          </p:nvPr>
        </p:nvSpPr>
        <p:spPr>
          <a:prstGeom prst="rect">
            <a:avLst/>
          </a:prstGeom>
        </p:spPr>
        <p:txBody>
          <a:bodyPr/>
          <a:lstStyle/>
          <a:p>
            <a:pPr/>
          </a:p>
        </p:txBody>
      </p:sp>
      <p:sp>
        <p:nvSpPr>
          <p:cNvPr id="596" name="Shape 596"/>
          <p:cNvSpPr/>
          <p:nvPr>
            <p:ph type="body" sz="quarter" idx="1"/>
          </p:nvPr>
        </p:nvSpPr>
        <p:spPr>
          <a:prstGeom prst="rect">
            <a:avLst/>
          </a:prstGeom>
        </p:spPr>
        <p:txBody>
          <a:bodyPr/>
          <a:lstStyle/>
          <a:p>
            <a:pPr/>
            <a:r>
              <a:t>that's a *coin flip.*</a:t>
            </a:r>
          </a:p>
          <a:p>
            <a:pPr/>
          </a:p>
          <a:p>
            <a:pPr/>
            <a:r>
              <a:t>But the question you should be asking is hey, why is the LC using looking at AI instead of, you know, cataloguers and librarians?</a:t>
            </a: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9" name="Shape 599"/>
          <p:cNvSpPr/>
          <p:nvPr>
            <p:ph type="sldImg"/>
          </p:nvPr>
        </p:nvSpPr>
        <p:spPr>
          <a:prstGeom prst="rect">
            <a:avLst/>
          </a:prstGeom>
        </p:spPr>
        <p:txBody>
          <a:bodyPr/>
          <a:lstStyle/>
          <a:p>
            <a:pPr/>
          </a:p>
        </p:txBody>
      </p:sp>
      <p:sp>
        <p:nvSpPr>
          <p:cNvPr id="600" name="Shape 600"/>
          <p:cNvSpPr/>
          <p:nvPr>
            <p:ph type="body" sz="quarter" idx="1"/>
          </p:nvPr>
        </p:nvSpPr>
        <p:spPr>
          <a:prstGeom prst="rect">
            <a:avLst/>
          </a:prstGeom>
        </p:spPr>
        <p:txBody>
          <a:bodyPr/>
          <a:lstStyle/>
          <a:p>
            <a:pPr/>
            <a:r>
              <a:t>Just because you're on their side, doesn't mean they're on yours. </a:t>
            </a:r>
          </a:p>
          <a:p>
            <a:pPr/>
          </a:p>
          <a:p>
            <a:pPr/>
            <a:r>
              <a:t>And before we move on, can we just, for a moment, acknowledge the horrific environmental impact of AI?</a:t>
            </a: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03" name="Shape 603"/>
          <p:cNvSpPr/>
          <p:nvPr>
            <p:ph type="sldImg"/>
          </p:nvPr>
        </p:nvSpPr>
        <p:spPr>
          <a:prstGeom prst="rect">
            <a:avLst/>
          </a:prstGeom>
        </p:spPr>
        <p:txBody>
          <a:bodyPr/>
          <a:lstStyle/>
          <a:p>
            <a:pPr/>
          </a:p>
        </p:txBody>
      </p:sp>
      <p:sp>
        <p:nvSpPr>
          <p:cNvPr id="604" name="Shape 604"/>
          <p:cNvSpPr/>
          <p:nvPr>
            <p:ph type="body" sz="quarter" idx="1"/>
          </p:nvPr>
        </p:nvSpPr>
        <p:spPr>
          <a:prstGeom prst="rect">
            <a:avLst/>
          </a:prstGeom>
        </p:spPr>
        <p:txBody>
          <a:bodyPr/>
          <a:lstStyle/>
          <a:p>
            <a:pPr/>
            <a:r>
              <a:t>The University of Illinois Urbana-Champaign projects that the water usage for AI will lie between</a:t>
            </a: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08" name="Shape 608"/>
          <p:cNvSpPr/>
          <p:nvPr>
            <p:ph type="sldImg"/>
          </p:nvPr>
        </p:nvSpPr>
        <p:spPr>
          <a:prstGeom prst="rect">
            <a:avLst/>
          </a:prstGeom>
        </p:spPr>
        <p:txBody>
          <a:bodyPr/>
          <a:lstStyle/>
          <a:p>
            <a:pPr/>
          </a:p>
        </p:txBody>
      </p:sp>
      <p:sp>
        <p:nvSpPr>
          <p:cNvPr id="609" name="Shape 609"/>
          <p:cNvSpPr/>
          <p:nvPr>
            <p:ph type="body" sz="quarter" idx="1"/>
          </p:nvPr>
        </p:nvSpPr>
        <p:spPr>
          <a:prstGeom prst="rect">
            <a:avLst/>
          </a:prstGeom>
        </p:spPr>
        <p:txBody>
          <a:bodyPr/>
          <a:lstStyle/>
          <a:p>
            <a:pPr/>
            <a:r>
              <a:t>4.2 and 6.6 billion cubic meters by 2027. That's *fresh* water usage, by the way. I hope we don't need any of that water for, ya know,</a:t>
            </a: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2" name="Shape 612"/>
          <p:cNvSpPr/>
          <p:nvPr>
            <p:ph type="sldImg"/>
          </p:nvPr>
        </p:nvSpPr>
        <p:spPr>
          <a:prstGeom prst="rect">
            <a:avLst/>
          </a:prstGeom>
        </p:spPr>
        <p:txBody>
          <a:bodyPr/>
          <a:lstStyle/>
          <a:p>
            <a:pPr/>
          </a:p>
        </p:txBody>
      </p:sp>
      <p:sp>
        <p:nvSpPr>
          <p:cNvPr id="613" name="Shape 613"/>
          <p:cNvSpPr/>
          <p:nvPr>
            <p:ph type="body" sz="quarter" idx="1"/>
          </p:nvPr>
        </p:nvSpPr>
        <p:spPr>
          <a:prstGeom prst="rect">
            <a:avLst/>
          </a:prstGeom>
        </p:spPr>
        <p:txBody>
          <a:bodyPr/>
          <a:lstStyle/>
          <a:p>
            <a:pPr/>
            <a:r>
              <a:t>other things.</a:t>
            </a: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6" name="Shape 616"/>
          <p:cNvSpPr/>
          <p:nvPr>
            <p:ph type="sldImg"/>
          </p:nvPr>
        </p:nvSpPr>
        <p:spPr>
          <a:prstGeom prst="rect">
            <a:avLst/>
          </a:prstGeom>
        </p:spPr>
        <p:txBody>
          <a:bodyPr/>
          <a:lstStyle/>
          <a:p>
            <a:pPr/>
          </a:p>
        </p:txBody>
      </p:sp>
      <p:sp>
        <p:nvSpPr>
          <p:cNvPr id="617" name="Shape 617"/>
          <p:cNvSpPr/>
          <p:nvPr>
            <p:ph type="body" sz="quarter" idx="1"/>
          </p:nvPr>
        </p:nvSpPr>
        <p:spPr>
          <a:prstGeom prst="rect">
            <a:avLst/>
          </a:prstGeom>
        </p:spPr>
        <p:txBody>
          <a:bodyPr/>
          <a:lstStyle/>
          <a:p>
            <a:pPr/>
            <a:r>
              <a:t>But it's okay, Microsoft is going to be firing up a new energy source for their AI efforts. They're proud to announce that, soon, they'll be drawing upon the electricity produced by the Crane Clean Energy Center. Which is a brand new name for an old facility originally called</a:t>
            </a: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2" name="Shape 622"/>
          <p:cNvSpPr/>
          <p:nvPr>
            <p:ph type="sldImg"/>
          </p:nvPr>
        </p:nvSpPr>
        <p:spPr>
          <a:prstGeom prst="rect">
            <a:avLst/>
          </a:prstGeom>
        </p:spPr>
        <p:txBody>
          <a:bodyPr/>
          <a:lstStyle/>
          <a:p>
            <a:pPr/>
          </a:p>
        </p:txBody>
      </p:sp>
      <p:sp>
        <p:nvSpPr>
          <p:cNvPr id="623" name="Shape 623"/>
          <p:cNvSpPr/>
          <p:nvPr>
            <p:ph type="body" sz="quarter" idx="1"/>
          </p:nvPr>
        </p:nvSpPr>
        <p:spPr>
          <a:prstGeom prst="rect">
            <a:avLst/>
          </a:prstGeom>
        </p:spPr>
        <p:txBody>
          <a:bodyPr/>
          <a:lstStyle/>
          <a:p>
            <a:pPr/>
            <a:r>
              <a:t>Three Mile Island, the site of the worst commercial nuclear disaster in the history of the United States. You'll notice here that only one set of cooling towers is in use. The other two haven't been used since 1979 for...reasons.</a:t>
            </a:r>
          </a:p>
          <a:p>
            <a:pPr/>
          </a:p>
          <a:p>
            <a:pPr/>
            <a:r>
              <a:t>Two years ago, Microsoft and Apple were jumping up and down to make sure people knew about their eco-initiatives and all of the things they were doing to go green. I bet you don't hear a single word about that at Build or WWDC this year. And if you do, you *point and laugh.*</a:t>
            </a:r>
          </a:p>
          <a:p>
            <a:pPr/>
          </a:p>
          <a:p>
            <a:pPr/>
            <a:r>
              <a:t>So, manage your AI use responsibly. There's more riding on it than a rewritten email with a professional tone and fewer profanities. And keep in mind, every single major AI product you've ever heard of is deeply, and embarrassingly unprofitable. Sooner or later, someone is going ask about all that smoke from the money burning machine.</a:t>
            </a: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6" name="Shape 626"/>
          <p:cNvSpPr/>
          <p:nvPr>
            <p:ph type="sldImg"/>
          </p:nvPr>
        </p:nvSpPr>
        <p:spPr>
          <a:prstGeom prst="rect">
            <a:avLst/>
          </a:prstGeom>
        </p:spPr>
        <p:txBody>
          <a:bodyPr/>
          <a:lstStyle/>
          <a:p>
            <a:pPr/>
          </a:p>
        </p:txBody>
      </p:sp>
      <p:sp>
        <p:nvSpPr>
          <p:cNvPr id="627" name="Shape 627"/>
          <p:cNvSpPr/>
          <p:nvPr>
            <p:ph type="body" sz="quarter" idx="1"/>
          </p:nvPr>
        </p:nvSpPr>
        <p:spPr>
          <a:prstGeom prst="rect">
            <a:avLst/>
          </a:prstGeom>
        </p:spPr>
        <p:txBody>
          <a:bodyPr/>
          <a:lstStyle/>
          <a:p>
            <a:pPr/>
            <a:r>
              <a:t>So let's go back to copyright for a minute. This, too, is big problem, and it's only getting bigger. I won't go throwing around conspiracy theories. However, I will point out the incredibly apt timing between the Internet Archive losing its battle with Hatchett and it falling under a cyberattack from a so-called hacktivist group that didn't seem to have a whole lot of reasons to launch such a coordinated attack. I mean, literally, it was less than a month between the two events.</a:t>
            </a:r>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0" name="Shape 630"/>
          <p:cNvSpPr/>
          <p:nvPr>
            <p:ph type="sldImg"/>
          </p:nvPr>
        </p:nvSpPr>
        <p:spPr>
          <a:prstGeom prst="rect">
            <a:avLst/>
          </a:prstGeom>
        </p:spPr>
        <p:txBody>
          <a:bodyPr/>
          <a:lstStyle/>
          <a:p>
            <a:pPr/>
          </a:p>
        </p:txBody>
      </p:sp>
      <p:sp>
        <p:nvSpPr>
          <p:cNvPr id="631" name="Shape 631"/>
          <p:cNvSpPr/>
          <p:nvPr>
            <p:ph type="body" sz="quarter" idx="1"/>
          </p:nvPr>
        </p:nvSpPr>
        <p:spPr>
          <a:prstGeom prst="rect">
            <a:avLst/>
          </a:prstGeom>
        </p:spPr>
        <p:txBody>
          <a:bodyPr/>
          <a:lstStyle/>
          <a:p>
            <a:pPr/>
            <a:r>
              <a:t>Maybe it was serendipity, who knows?</a:t>
            </a:r>
          </a:p>
          <a:p>
            <a:pPr/>
          </a:p>
          <a:p>
            <a:pPr/>
            <a:r>
              <a:t>However there are groups of people out there more organized than a hacktivist group and their pockets are much deeper. These groups are quite interested in removing media and content, effectively black holing it.</a:t>
            </a: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4" name="Shape 634"/>
          <p:cNvSpPr/>
          <p:nvPr>
            <p:ph type="sldImg"/>
          </p:nvPr>
        </p:nvSpPr>
        <p:spPr>
          <a:prstGeom prst="rect">
            <a:avLst/>
          </a:prstGeom>
        </p:spPr>
        <p:txBody>
          <a:bodyPr/>
          <a:lstStyle/>
          <a:p>
            <a:pPr/>
          </a:p>
        </p:txBody>
      </p:sp>
      <p:sp>
        <p:nvSpPr>
          <p:cNvPr id="635" name="Shape 635"/>
          <p:cNvSpPr/>
          <p:nvPr>
            <p:ph type="body" sz="quarter" idx="1"/>
          </p:nvPr>
        </p:nvSpPr>
        <p:spPr>
          <a:prstGeom prst="rect">
            <a:avLst/>
          </a:prstGeom>
        </p:spPr>
        <p:txBody>
          <a:bodyPr/>
          <a:lstStyle/>
          <a:p>
            <a:pPr/>
            <a:r>
              <a:t>We call them corporations. </a:t>
            </a: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40" name="Shape 640"/>
          <p:cNvSpPr/>
          <p:nvPr>
            <p:ph type="sldImg"/>
          </p:nvPr>
        </p:nvSpPr>
        <p:spPr>
          <a:prstGeom prst="rect">
            <a:avLst/>
          </a:prstGeom>
        </p:spPr>
        <p:txBody>
          <a:bodyPr/>
          <a:lstStyle/>
          <a:p>
            <a:pPr/>
          </a:p>
        </p:txBody>
      </p:sp>
      <p:sp>
        <p:nvSpPr>
          <p:cNvPr id="641" name="Shape 641"/>
          <p:cNvSpPr/>
          <p:nvPr>
            <p:ph type="body" sz="quarter" idx="1"/>
          </p:nvPr>
        </p:nvSpPr>
        <p:spPr>
          <a:prstGeom prst="rect">
            <a:avLst/>
          </a:prstGeom>
        </p:spPr>
        <p:txBody>
          <a:bodyPr/>
          <a:lstStyle/>
          <a:p>
            <a:pPr/>
            <a:r>
              <a:t>Corporations are responsible for the loss and destruction of more media than you can imagine. I'm sure you've heard of some of this, like how NBC erased early episodes of</a:t>
            </a: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44" name="Shape 644"/>
          <p:cNvSpPr/>
          <p:nvPr>
            <p:ph type="sldImg"/>
          </p:nvPr>
        </p:nvSpPr>
        <p:spPr>
          <a:prstGeom prst="rect">
            <a:avLst/>
          </a:prstGeom>
        </p:spPr>
        <p:txBody>
          <a:bodyPr/>
          <a:lstStyle/>
          <a:p>
            <a:pPr/>
          </a:p>
        </p:txBody>
      </p:sp>
      <p:sp>
        <p:nvSpPr>
          <p:cNvPr id="645" name="Shape 645"/>
          <p:cNvSpPr/>
          <p:nvPr>
            <p:ph type="body" sz="quarter" idx="1"/>
          </p:nvPr>
        </p:nvSpPr>
        <p:spPr>
          <a:prstGeom prst="rect">
            <a:avLst/>
          </a:prstGeom>
        </p:spPr>
        <p:txBody>
          <a:bodyPr/>
          <a:lstStyle/>
          <a:p>
            <a:pPr/>
            <a:r>
              <a:t>Johnny Carson's *Tonight Show.* Or maybe how the BBC did the same thing with the first episodes of</a:t>
            </a: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49" name="Shape 649"/>
          <p:cNvSpPr/>
          <p:nvPr>
            <p:ph type="sldImg"/>
          </p:nvPr>
        </p:nvSpPr>
        <p:spPr>
          <a:prstGeom prst="rect">
            <a:avLst/>
          </a:prstGeom>
        </p:spPr>
        <p:txBody>
          <a:bodyPr/>
          <a:lstStyle/>
          <a:p>
            <a:pPr/>
          </a:p>
        </p:txBody>
      </p:sp>
      <p:sp>
        <p:nvSpPr>
          <p:cNvPr id="650" name="Shape 650"/>
          <p:cNvSpPr/>
          <p:nvPr>
            <p:ph type="body" sz="quarter" idx="1"/>
          </p:nvPr>
        </p:nvSpPr>
        <p:spPr>
          <a:prstGeom prst="rect">
            <a:avLst/>
          </a:prstGeom>
        </p:spPr>
        <p:txBody>
          <a:bodyPr/>
          <a:lstStyle/>
          <a:p>
            <a:pPr/>
            <a:r>
              <a:t>*The Avengers* where John Steed played second fiddle to Dr. David Keel.</a:t>
            </a:r>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3" name="Shape 653"/>
          <p:cNvSpPr/>
          <p:nvPr>
            <p:ph type="sldImg"/>
          </p:nvPr>
        </p:nvSpPr>
        <p:spPr>
          <a:prstGeom prst="rect">
            <a:avLst/>
          </a:prstGeom>
        </p:spPr>
        <p:txBody>
          <a:bodyPr/>
          <a:lstStyle/>
          <a:p>
            <a:pPr/>
          </a:p>
        </p:txBody>
      </p:sp>
      <p:sp>
        <p:nvSpPr>
          <p:cNvPr id="654" name="Shape 654"/>
          <p:cNvSpPr/>
          <p:nvPr>
            <p:ph type="body" sz="quarter" idx="1"/>
          </p:nvPr>
        </p:nvSpPr>
        <p:spPr>
          <a:prstGeom prst="rect">
            <a:avLst/>
          </a:prstGeom>
        </p:spPr>
        <p:txBody>
          <a:bodyPr/>
          <a:lstStyle/>
          <a:p>
            <a:pPr/>
            <a:r>
              <a:t>Honor Blackman didn't show up until season two. But that's not it, friends. The rise of personal streaming video on the Internet was a massive event in the history of broadcasting. Who knew that watching someone play</a:t>
            </a: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7" name="Shape 657"/>
          <p:cNvSpPr/>
          <p:nvPr>
            <p:ph type="sldImg"/>
          </p:nvPr>
        </p:nvSpPr>
        <p:spPr>
          <a:prstGeom prst="rect">
            <a:avLst/>
          </a:prstGeom>
        </p:spPr>
        <p:txBody>
          <a:bodyPr/>
          <a:lstStyle/>
          <a:p>
            <a:pPr/>
          </a:p>
        </p:txBody>
      </p:sp>
      <p:sp>
        <p:nvSpPr>
          <p:cNvPr id="658" name="Shape 658"/>
          <p:cNvSpPr/>
          <p:nvPr>
            <p:ph type="body" sz="quarter" idx="1"/>
          </p:nvPr>
        </p:nvSpPr>
        <p:spPr>
          <a:prstGeom prst="rect">
            <a:avLst/>
          </a:prstGeom>
        </p:spPr>
        <p:txBody>
          <a:bodyPr/>
          <a:lstStyle/>
          <a:p>
            <a:pPr/>
            <a:r>
              <a:t>*Minecraft* would be so entertaining?</a:t>
            </a:r>
          </a:p>
          <a:p>
            <a:pPr/>
          </a:p>
          <a:p>
            <a:pPr/>
            <a:r>
              <a:t>Pity so much of it has been deleted by Twitch and YouTube.</a:t>
            </a:r>
          </a:p>
          <a:p>
            <a:pPr/>
          </a:p>
          <a:p>
            <a:pPr/>
            <a:r>
              <a:t>Speaking of which, how many of y'all circulate</a:t>
            </a: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1" name="Shape 661"/>
          <p:cNvSpPr/>
          <p:nvPr>
            <p:ph type="sldImg"/>
          </p:nvPr>
        </p:nvSpPr>
        <p:spPr>
          <a:prstGeom prst="rect">
            <a:avLst/>
          </a:prstGeom>
        </p:spPr>
        <p:txBody>
          <a:bodyPr/>
          <a:lstStyle/>
          <a:p>
            <a:pPr/>
          </a:p>
        </p:txBody>
      </p:sp>
      <p:sp>
        <p:nvSpPr>
          <p:cNvPr id="662" name="Shape 662"/>
          <p:cNvSpPr/>
          <p:nvPr>
            <p:ph type="body" sz="quarter" idx="1"/>
          </p:nvPr>
        </p:nvSpPr>
        <p:spPr>
          <a:prstGeom prst="rect">
            <a:avLst/>
          </a:prstGeom>
        </p:spPr>
        <p:txBody>
          <a:bodyPr/>
          <a:lstStyle/>
          <a:p>
            <a:pPr/>
            <a:r>
              <a:t>video games? Anyone having troubles with some of these games being rendered unplayable? Either through online multiplayer server shutdowns or server side distribution systems going dark? Because you may know by now that, often, when you buy a game disk...the game may not be on it. No, there's just a bit of code that tells the console where to go to download the game. And if that game had a multiplayer component, powered by online servers?</a:t>
            </a:r>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5" name="Shape 665"/>
          <p:cNvSpPr/>
          <p:nvPr>
            <p:ph type="sldImg"/>
          </p:nvPr>
        </p:nvSpPr>
        <p:spPr>
          <a:prstGeom prst="rect">
            <a:avLst/>
          </a:prstGeom>
        </p:spPr>
        <p:txBody>
          <a:bodyPr/>
          <a:lstStyle/>
          <a:p>
            <a:pPr/>
          </a:p>
        </p:txBody>
      </p:sp>
      <p:sp>
        <p:nvSpPr>
          <p:cNvPr id="666" name="Shape 666"/>
          <p:cNvSpPr/>
          <p:nvPr>
            <p:ph type="body" sz="quarter" idx="1"/>
          </p:nvPr>
        </p:nvSpPr>
        <p:spPr>
          <a:prstGeom prst="rect">
            <a:avLst/>
          </a:prstGeom>
        </p:spPr>
        <p:txBody>
          <a:bodyPr/>
          <a:lstStyle/>
          <a:p>
            <a:pPr/>
            <a:r>
              <a:t>And if the company who runs those servers decided "Heyo, that's enough of that! Shut 'em down!"</a:t>
            </a: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0" name="Shape 670"/>
          <p:cNvSpPr/>
          <p:nvPr>
            <p:ph type="sldImg"/>
          </p:nvPr>
        </p:nvSpPr>
        <p:spPr>
          <a:prstGeom prst="rect">
            <a:avLst/>
          </a:prstGeom>
        </p:spPr>
        <p:txBody>
          <a:bodyPr/>
          <a:lstStyle/>
          <a:p>
            <a:pPr/>
          </a:p>
        </p:txBody>
      </p:sp>
      <p:sp>
        <p:nvSpPr>
          <p:cNvPr id="671" name="Shape 671"/>
          <p:cNvSpPr/>
          <p:nvPr>
            <p:ph type="body" sz="quarter" idx="1"/>
          </p:nvPr>
        </p:nvSpPr>
        <p:spPr>
          <a:prstGeom prst="rect">
            <a:avLst/>
          </a:prstGeom>
        </p:spPr>
        <p:txBody>
          <a:bodyPr/>
          <a:lstStyle/>
          <a:p>
            <a:pPr/>
            <a:r>
              <a:t>Well, you can't play that game anymore.</a:t>
            </a:r>
          </a:p>
          <a:p>
            <a:pPr/>
          </a:p>
          <a:p>
            <a:pPr/>
            <a:r>
              <a:t>Remember what Ms. Hayden said about being on someone's side? It doesn't mean that they're on your side? In 2024, the US Copyright Office, a division of the Library of Congress, decided against a petition from video game archivists and researchers. They wanted a DMCA exemption so they could archive, study, and provide examples of games, even after the companies shut them down. Needless to say, this denial makes it much harder to create an archive or a library of video games.</a:t>
            </a: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5" name="Shape 675"/>
          <p:cNvSpPr/>
          <p:nvPr>
            <p:ph type="sldImg"/>
          </p:nvPr>
        </p:nvSpPr>
        <p:spPr>
          <a:prstGeom prst="rect">
            <a:avLst/>
          </a:prstGeom>
        </p:spPr>
        <p:txBody>
          <a:bodyPr/>
          <a:lstStyle/>
          <a:p>
            <a:pPr/>
          </a:p>
        </p:txBody>
      </p:sp>
      <p:sp>
        <p:nvSpPr>
          <p:cNvPr id="676" name="Shape 676"/>
          <p:cNvSpPr/>
          <p:nvPr>
            <p:ph type="body" sz="quarter" idx="1"/>
          </p:nvPr>
        </p:nvSpPr>
        <p:spPr>
          <a:prstGeom prst="rect">
            <a:avLst/>
          </a:prstGeom>
        </p:spPr>
        <p:txBody>
          <a:bodyPr/>
          <a:lstStyle/>
          <a:p>
            <a:pPr/>
            <a:r>
              <a:t>The Entertainment Software Association praised the decision, saying: With today’s decision, the U.S. Copyright Office confirms that the current level of video game preservation is appropriate and recognizes that video games present unique copyright concerns that should always be taken into consideration.</a:t>
            </a:r>
          </a:p>
          <a:p>
            <a:pPr/>
          </a:p>
          <a:p>
            <a:pPr/>
            <a:r>
              <a:t>Let's be honest. The current level of video game preservation at the corporate and ownership level is functionally zero. There is only one company that regularly does anything with its legacy games, and that's</a:t>
            </a:r>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9" name="Shape 679"/>
          <p:cNvSpPr/>
          <p:nvPr>
            <p:ph type="sldImg"/>
          </p:nvPr>
        </p:nvSpPr>
        <p:spPr>
          <a:prstGeom prst="rect">
            <a:avLst/>
          </a:prstGeom>
        </p:spPr>
        <p:txBody>
          <a:bodyPr/>
          <a:lstStyle/>
          <a:p>
            <a:pPr/>
          </a:p>
        </p:txBody>
      </p:sp>
      <p:sp>
        <p:nvSpPr>
          <p:cNvPr id="680" name="Shape 680"/>
          <p:cNvSpPr/>
          <p:nvPr>
            <p:ph type="body" sz="quarter" idx="1"/>
          </p:nvPr>
        </p:nvSpPr>
        <p:spPr>
          <a:prstGeom prst="rect">
            <a:avLst/>
          </a:prstGeom>
        </p:spPr>
        <p:txBody>
          <a:bodyPr/>
          <a:lstStyle/>
          <a:p>
            <a:pPr/>
            <a:r>
              <a:t>Nintendo. </a:t>
            </a:r>
          </a:p>
          <a:p>
            <a:pPr/>
          </a:p>
          <a:p>
            <a:pPr/>
            <a:r>
              <a:t>That aside, the response from the Video Game History Foundation is far more interesting:</a:t>
            </a:r>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4" name="Shape 684"/>
          <p:cNvSpPr/>
          <p:nvPr>
            <p:ph type="sldImg"/>
          </p:nvPr>
        </p:nvSpPr>
        <p:spPr>
          <a:prstGeom prst="rect">
            <a:avLst/>
          </a:prstGeom>
        </p:spPr>
        <p:txBody>
          <a:bodyPr/>
          <a:lstStyle/>
          <a:p>
            <a:pPr/>
          </a:p>
        </p:txBody>
      </p:sp>
      <p:sp>
        <p:nvSpPr>
          <p:cNvPr id="685" name="Shape 685"/>
          <p:cNvSpPr/>
          <p:nvPr>
            <p:ph type="body" sz="quarter" idx="1"/>
          </p:nvPr>
        </p:nvSpPr>
        <p:spPr>
          <a:prstGeom prst="rect">
            <a:avLst/>
          </a:prstGeom>
        </p:spPr>
        <p:txBody>
          <a:bodyPr/>
          <a:lstStyle/>
          <a:p>
            <a:pPr/>
            <a:r>
              <a:t>The game industry’s absolutist position—which the ESA’s own members have declined to go on the record to support—forces researchers to explore extra-legal methods to access the vast majority of out-of-print video games that are otherwise unavailable.</a:t>
            </a:r>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8" name="Shape 688"/>
          <p:cNvSpPr/>
          <p:nvPr>
            <p:ph type="sldImg"/>
          </p:nvPr>
        </p:nvSpPr>
        <p:spPr>
          <a:prstGeom prst="rect">
            <a:avLst/>
          </a:prstGeom>
        </p:spPr>
        <p:txBody>
          <a:bodyPr/>
          <a:lstStyle/>
          <a:p>
            <a:pPr/>
          </a:p>
        </p:txBody>
      </p:sp>
      <p:sp>
        <p:nvSpPr>
          <p:cNvPr id="689" name="Shape 689"/>
          <p:cNvSpPr/>
          <p:nvPr>
            <p:ph type="body" sz="quarter" idx="1"/>
          </p:nvPr>
        </p:nvSpPr>
        <p:spPr>
          <a:prstGeom prst="rect">
            <a:avLst/>
          </a:prstGeom>
        </p:spPr>
        <p:txBody>
          <a:bodyPr/>
          <a:lstStyle/>
          <a:p>
            <a:pPr/>
            <a:r>
              <a:t>*Extra-legal methods.*</a:t>
            </a:r>
          </a:p>
          <a:p>
            <a:pPr/>
          </a:p>
          <a:p>
            <a:pPr/>
            <a:r>
              <a:t>Welcome to the wonderful world of</a:t>
            </a: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2" name="Shape 692"/>
          <p:cNvSpPr/>
          <p:nvPr>
            <p:ph type="sldImg"/>
          </p:nvPr>
        </p:nvSpPr>
        <p:spPr>
          <a:prstGeom prst="rect">
            <a:avLst/>
          </a:prstGeom>
        </p:spPr>
        <p:txBody>
          <a:bodyPr/>
          <a:lstStyle/>
          <a:p>
            <a:pPr/>
          </a:p>
        </p:txBody>
      </p:sp>
      <p:sp>
        <p:nvSpPr>
          <p:cNvPr id="693" name="Shape 693"/>
          <p:cNvSpPr/>
          <p:nvPr>
            <p:ph type="body" sz="quarter" idx="1"/>
          </p:nvPr>
        </p:nvSpPr>
        <p:spPr>
          <a:prstGeom prst="rect">
            <a:avLst/>
          </a:prstGeom>
        </p:spPr>
        <p:txBody>
          <a:bodyPr/>
          <a:lstStyle/>
          <a:p>
            <a:pPr/>
            <a:r>
              <a:t>anarchivism, something you're likely to see more and more of in the coming months and years. So much so that your librarians working in the front-of-house may find themselves drawing upon the work of anarchivists to provide information and media for your patrons. Anarchivists share a few things in common with AI companies in that, sometimes, if you want to save something for later, you need to appropriate it without asking permission. Or, to put it another way, we make a copy of it. Or, to put it another way, we steal it. But you see, the difference between anarchivists and AI companies is that, when an AI company does it, it's progress and technological development. When an anarchivist does it, it's a felony. I guess the distinction lies in that, you need to steal so much of it that no one can count the cost.</a:t>
            </a:r>
          </a:p>
          <a:p>
            <a:pPr/>
          </a:p>
          <a:p>
            <a:pPr/>
            <a:r>
              <a:t>There are plenty of other reasons something can disappear and, as things go, music is one of the biggest triggers. For instance, take the original</a:t>
            </a:r>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6" name="Shape 696"/>
          <p:cNvSpPr/>
          <p:nvPr>
            <p:ph type="sldImg"/>
          </p:nvPr>
        </p:nvSpPr>
        <p:spPr>
          <a:prstGeom prst="rect">
            <a:avLst/>
          </a:prstGeom>
        </p:spPr>
        <p:txBody>
          <a:bodyPr/>
          <a:lstStyle/>
          <a:p>
            <a:pPr/>
          </a:p>
        </p:txBody>
      </p:sp>
      <p:sp>
        <p:nvSpPr>
          <p:cNvPr id="697" name="Shape 697"/>
          <p:cNvSpPr/>
          <p:nvPr>
            <p:ph type="body" sz="quarter" idx="1"/>
          </p:nvPr>
        </p:nvSpPr>
        <p:spPr>
          <a:prstGeom prst="rect">
            <a:avLst/>
          </a:prstGeom>
        </p:spPr>
        <p:txBody>
          <a:bodyPr/>
          <a:lstStyle/>
          <a:p>
            <a:pPr/>
            <a:r>
              <a:t>*WKRP in Cincinnati.* For the younger folks, this was a sitcom set in a radio station that played rock music. Like, real rock music, on the show. So you'd hear Pink Floyd, Rolling Stones, Heart, Boston, Janis Joplin and so many more. I love this show, it's one of the reasons I'm a podcaster and one of the reasons I run an</a:t>
            </a: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0" name="Shape 700"/>
          <p:cNvSpPr/>
          <p:nvPr>
            <p:ph type="sldImg"/>
          </p:nvPr>
        </p:nvSpPr>
        <p:spPr>
          <a:prstGeom prst="rect">
            <a:avLst/>
          </a:prstGeom>
        </p:spPr>
        <p:txBody>
          <a:bodyPr/>
          <a:lstStyle/>
          <a:p>
            <a:pPr/>
          </a:p>
        </p:txBody>
      </p:sp>
      <p:sp>
        <p:nvSpPr>
          <p:cNvPr id="701" name="Shape 701"/>
          <p:cNvSpPr/>
          <p:nvPr>
            <p:ph type="body" sz="quarter" idx="1"/>
          </p:nvPr>
        </p:nvSpPr>
        <p:spPr>
          <a:prstGeom prst="rect">
            <a:avLst/>
          </a:prstGeom>
        </p:spPr>
        <p:txBody>
          <a:bodyPr/>
          <a:lstStyle/>
          <a:p>
            <a:pPr/>
            <a:r>
              <a:t>Icecast server. Now, do you have any idea how hard it is to clear music rights for a television show about playing music on the radio? One than ran for four seasons and 90 episodes? By the time this show came out</a:t>
            </a: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4" name="Shape 704"/>
          <p:cNvSpPr/>
          <p:nvPr>
            <p:ph type="sldImg"/>
          </p:nvPr>
        </p:nvSpPr>
        <p:spPr>
          <a:prstGeom prst="rect">
            <a:avLst/>
          </a:prstGeom>
        </p:spPr>
        <p:txBody>
          <a:bodyPr/>
          <a:lstStyle/>
          <a:p>
            <a:pPr/>
          </a:p>
        </p:txBody>
      </p:sp>
      <p:sp>
        <p:nvSpPr>
          <p:cNvPr id="705" name="Shape 705"/>
          <p:cNvSpPr/>
          <p:nvPr>
            <p:ph type="body" sz="quarter" idx="1"/>
          </p:nvPr>
        </p:nvSpPr>
        <p:spPr>
          <a:prstGeom prst="rect">
            <a:avLst/>
          </a:prstGeom>
        </p:spPr>
        <p:txBody>
          <a:bodyPr/>
          <a:lstStyle/>
          <a:p>
            <a:pPr/>
            <a:r>
              <a:t>on physical media, some of the original songs didn't come with it. So if you wanted to watch this show, in its original form, you had to rely on those extra-legal methods. The same exact thing happened to</a:t>
            </a:r>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9" name="Shape 709"/>
          <p:cNvSpPr/>
          <p:nvPr>
            <p:ph type="sldImg"/>
          </p:nvPr>
        </p:nvSpPr>
        <p:spPr>
          <a:prstGeom prst="rect">
            <a:avLst/>
          </a:prstGeom>
        </p:spPr>
        <p:txBody>
          <a:bodyPr/>
          <a:lstStyle/>
          <a:p>
            <a:pPr/>
          </a:p>
        </p:txBody>
      </p:sp>
      <p:sp>
        <p:nvSpPr>
          <p:cNvPr id="710" name="Shape 710"/>
          <p:cNvSpPr/>
          <p:nvPr>
            <p:ph type="body" sz="quarter" idx="1"/>
          </p:nvPr>
        </p:nvSpPr>
        <p:spPr>
          <a:prstGeom prst="rect">
            <a:avLst/>
          </a:prstGeom>
        </p:spPr>
        <p:txBody>
          <a:bodyPr/>
          <a:lstStyle/>
          <a:p>
            <a:pPr/>
            <a:r>
              <a:t> *Beavis and Butthead*</a:t>
            </a: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15" name="Shape 715"/>
          <p:cNvSpPr/>
          <p:nvPr>
            <p:ph type="sldImg"/>
          </p:nvPr>
        </p:nvSpPr>
        <p:spPr>
          <a:prstGeom prst="rect">
            <a:avLst/>
          </a:prstGeom>
        </p:spPr>
        <p:txBody>
          <a:bodyPr/>
          <a:lstStyle/>
          <a:p>
            <a:pPr/>
          </a:p>
        </p:txBody>
      </p:sp>
      <p:sp>
        <p:nvSpPr>
          <p:cNvPr id="716" name="Shape 716"/>
          <p:cNvSpPr/>
          <p:nvPr>
            <p:ph type="body" sz="quarter" idx="1"/>
          </p:nvPr>
        </p:nvSpPr>
        <p:spPr>
          <a:prstGeom prst="rect">
            <a:avLst/>
          </a:prstGeom>
        </p:spPr>
        <p:txBody>
          <a:bodyPr/>
          <a:lstStyle/>
          <a:p>
            <a:pPr/>
            <a:r>
              <a:t>and *Daria.* In some cases, episodes of all of these shows were re-edited by fans to re-include the original music.</a:t>
            </a:r>
          </a:p>
          <a:p>
            <a:pPr/>
          </a:p>
          <a:p>
            <a:pPr/>
            <a:r>
              <a:t>And it's not just the entertainment that disappears is it? In the months leading up to the Trump administration, anarchivists -  some working in groups like the ArchiveTeam and others running solo - got to work copying, downloading, and distributing data deemed to be</a:t>
            </a: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0" name="Shape 720"/>
          <p:cNvSpPr/>
          <p:nvPr>
            <p:ph type="sldImg"/>
          </p:nvPr>
        </p:nvSpPr>
        <p:spPr>
          <a:prstGeom prst="rect">
            <a:avLst/>
          </a:prstGeom>
        </p:spPr>
        <p:txBody>
          <a:bodyPr/>
          <a:lstStyle/>
          <a:p>
            <a:pPr/>
          </a:p>
        </p:txBody>
      </p:sp>
      <p:sp>
        <p:nvSpPr>
          <p:cNvPr id="721" name="Shape 721"/>
          <p:cNvSpPr/>
          <p:nvPr>
            <p:ph type="body" sz="quarter" idx="1"/>
          </p:nvPr>
        </p:nvSpPr>
        <p:spPr>
          <a:prstGeom prst="rect">
            <a:avLst/>
          </a:prstGeom>
        </p:spPr>
        <p:txBody>
          <a:bodyPr/>
          <a:lstStyle/>
          <a:p>
            <a:pPr/>
            <a:r>
              <a:t>"at risk." Things like weather data and modeling, the kind of stuff you'd use to track climate change, which is something the current administration denies the existence of. Things like security camera footage from The US Capitol on January 6th, 2021.The National Institutes of Health are a focus for preservation as well since they are an organization previously targeted by the first Trump administration. And along with that, resources and data for the GLBTQ+ community.  It could well be that, if someone needs that data, well, they're going to find it on a completely different website than where it originated.</a:t>
            </a:r>
          </a:p>
          <a:p>
            <a:pPr/>
          </a:p>
          <a:p>
            <a:pPr/>
            <a:r>
              <a:t>I won't pretend the appropriation, indeed the copying and redistribution of this data, isn't stealing. Of course it is. It's the same basic act as that time I wrote a Python script to scrape PowerPACs for MARC records. Totally a proof of concept, because, hi, have you met me? I hate MARC.</a:t>
            </a: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4" name="Shape 724"/>
          <p:cNvSpPr/>
          <p:nvPr>
            <p:ph type="sldImg"/>
          </p:nvPr>
        </p:nvSpPr>
        <p:spPr>
          <a:prstGeom prst="rect">
            <a:avLst/>
          </a:prstGeom>
        </p:spPr>
        <p:txBody>
          <a:bodyPr/>
          <a:lstStyle/>
          <a:p>
            <a:pPr/>
          </a:p>
        </p:txBody>
      </p:sp>
      <p:sp>
        <p:nvSpPr>
          <p:cNvPr id="725" name="Shape 725"/>
          <p:cNvSpPr/>
          <p:nvPr>
            <p:ph type="body" sz="quarter" idx="1"/>
          </p:nvPr>
        </p:nvSpPr>
        <p:spPr>
          <a:prstGeom prst="rect">
            <a:avLst/>
          </a:prstGeom>
        </p:spPr>
        <p:txBody>
          <a:bodyPr/>
          <a:lstStyle/>
          <a:p>
            <a:pPr/>
            <a:r>
              <a:t>As Hunter Thompson once said, "I'm a relatively respectable citizen. Multiple felon perhaps, but certainly not dangerous.”</a:t>
            </a:r>
          </a:p>
          <a:p>
            <a:pPr/>
          </a:p>
          <a:p>
            <a:pPr/>
            <a:r>
              <a:t>Copyright means nothing to the tech and AI companies. And when it comes to anarchivsts, we're having a hard time trying to figure out why it should matter to us, especially in situations where culture, science, art, literature, and data are in danger of vanishing forever. </a:t>
            </a: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8" name="Shape 728"/>
          <p:cNvSpPr/>
          <p:nvPr>
            <p:ph type="sldImg"/>
          </p:nvPr>
        </p:nvSpPr>
        <p:spPr>
          <a:prstGeom prst="rect">
            <a:avLst/>
          </a:prstGeom>
        </p:spPr>
        <p:txBody>
          <a:bodyPr/>
          <a:lstStyle/>
          <a:p>
            <a:pPr/>
          </a:p>
        </p:txBody>
      </p:sp>
      <p:sp>
        <p:nvSpPr>
          <p:cNvPr id="729" name="Shape 729"/>
          <p:cNvSpPr/>
          <p:nvPr>
            <p:ph type="body" sz="quarter" idx="1"/>
          </p:nvPr>
        </p:nvSpPr>
        <p:spPr>
          <a:prstGeom prst="rect">
            <a:avLst/>
          </a:prstGeom>
        </p:spPr>
        <p:txBody>
          <a:bodyPr/>
          <a:lstStyle/>
          <a:p>
            <a:pPr/>
            <a:r>
              <a:t>Ownership is an important thing in the library world, but I'd argue that the most important thing you own right now, and the thing that you need to work the hardest to protect, *isn't* your collection. It's not your physical items. It's not your digital content and DLC. It's not your facilities and its certainly not your policies.</a:t>
            </a: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2" name="Shape 732"/>
          <p:cNvSpPr/>
          <p:nvPr>
            <p:ph type="sldImg"/>
          </p:nvPr>
        </p:nvSpPr>
        <p:spPr>
          <a:prstGeom prst="rect">
            <a:avLst/>
          </a:prstGeom>
        </p:spPr>
        <p:txBody>
          <a:bodyPr/>
          <a:lstStyle/>
          <a:p>
            <a:pPr/>
          </a:p>
        </p:txBody>
      </p:sp>
      <p:sp>
        <p:nvSpPr>
          <p:cNvPr id="733" name="Shape 733"/>
          <p:cNvSpPr/>
          <p:nvPr>
            <p:ph type="body" sz="quarter" idx="1"/>
          </p:nvPr>
        </p:nvSpPr>
        <p:spPr>
          <a:prstGeom prst="rect">
            <a:avLst/>
          </a:prstGeom>
        </p:spPr>
        <p:txBody>
          <a:bodyPr/>
          <a:lstStyle/>
          <a:p>
            <a:pPr/>
            <a:r>
              <a:t>It's your data.</a:t>
            </a:r>
          </a:p>
          <a:p>
            <a:pPr/>
          </a:p>
          <a:p>
            <a:pPr/>
            <a:r>
              <a:t>Your data is powerful. It's *valuable.* And it's incredibly valuable to cybercriminals. Please note…</a:t>
            </a: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6" name="Shape 736"/>
          <p:cNvSpPr/>
          <p:nvPr>
            <p:ph type="sldImg"/>
          </p:nvPr>
        </p:nvSpPr>
        <p:spPr>
          <a:prstGeom prst="rect">
            <a:avLst/>
          </a:prstGeom>
        </p:spPr>
        <p:txBody>
          <a:bodyPr/>
          <a:lstStyle/>
          <a:p>
            <a:pPr/>
          </a:p>
        </p:txBody>
      </p:sp>
      <p:sp>
        <p:nvSpPr>
          <p:cNvPr id="737" name="Shape 737"/>
          <p:cNvSpPr/>
          <p:nvPr>
            <p:ph type="body" sz="quarter" idx="1"/>
          </p:nvPr>
        </p:nvSpPr>
        <p:spPr>
          <a:prstGeom prst="rect">
            <a:avLst/>
          </a:prstGeom>
        </p:spPr>
        <p:txBody>
          <a:bodyPr/>
          <a:lstStyle/>
          <a:p>
            <a:pPr/>
            <a:r>
              <a:t>I'm not using the word "hacker." Hackers aren't cybercriminals, and if you need proof of that I invite you to talk to one of the folks who participated in the IUG hackathon. I deplore the use of that word to describe someone who commits crimes using computers and networks, so I won't be doing that.</a:t>
            </a:r>
          </a:p>
          <a:p>
            <a:pPr/>
          </a:p>
          <a:p>
            <a:pPr/>
            <a:r>
              <a:t>No I'm talking about people looking to make a dollar and they're more than happy to leverage your data to do it. Find someone who runs</a:t>
            </a: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0" name="Shape 740"/>
          <p:cNvSpPr/>
          <p:nvPr>
            <p:ph type="sldImg"/>
          </p:nvPr>
        </p:nvSpPr>
        <p:spPr>
          <a:prstGeom prst="rect">
            <a:avLst/>
          </a:prstGeom>
        </p:spPr>
        <p:txBody>
          <a:bodyPr/>
          <a:lstStyle/>
          <a:p>
            <a:pPr/>
          </a:p>
        </p:txBody>
      </p:sp>
      <p:sp>
        <p:nvSpPr>
          <p:cNvPr id="741" name="Shape 741"/>
          <p:cNvSpPr/>
          <p:nvPr>
            <p:ph type="body" sz="quarter" idx="1"/>
          </p:nvPr>
        </p:nvSpPr>
        <p:spPr>
          <a:prstGeom prst="rect">
            <a:avLst/>
          </a:prstGeom>
        </p:spPr>
        <p:txBody>
          <a:bodyPr/>
          <a:lstStyle/>
          <a:p>
            <a:pPr/>
            <a:r>
              <a:t>an SSH server and ask them about how often its being scanned and probed. It's all automated. You can script intrusion, and it's not even that hard. And for all y'all out there running Polaris, always always remember that</a:t>
            </a: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4" name="Shape 744"/>
          <p:cNvSpPr/>
          <p:nvPr>
            <p:ph type="sldImg"/>
          </p:nvPr>
        </p:nvSpPr>
        <p:spPr>
          <a:prstGeom prst="rect">
            <a:avLst/>
          </a:prstGeom>
        </p:spPr>
        <p:txBody>
          <a:bodyPr/>
          <a:lstStyle/>
          <a:p>
            <a:pPr/>
          </a:p>
        </p:txBody>
      </p:sp>
      <p:sp>
        <p:nvSpPr>
          <p:cNvPr id="745" name="Shape 745"/>
          <p:cNvSpPr/>
          <p:nvPr>
            <p:ph type="body" sz="quarter" idx="1"/>
          </p:nvPr>
        </p:nvSpPr>
        <p:spPr>
          <a:prstGeom prst="rect">
            <a:avLst/>
          </a:prstGeom>
        </p:spPr>
        <p:txBody>
          <a:bodyPr/>
          <a:lstStyle/>
          <a:p>
            <a:pPr/>
            <a:r>
              <a:t>Windows Server is a well known, and widely understood</a:t>
            </a: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9" name="Shape 749"/>
          <p:cNvSpPr/>
          <p:nvPr>
            <p:ph type="sldImg"/>
          </p:nvPr>
        </p:nvSpPr>
        <p:spPr>
          <a:prstGeom prst="rect">
            <a:avLst/>
          </a:prstGeom>
        </p:spPr>
        <p:txBody>
          <a:bodyPr/>
          <a:lstStyle/>
          <a:p>
            <a:pPr/>
          </a:p>
        </p:txBody>
      </p:sp>
      <p:sp>
        <p:nvSpPr>
          <p:cNvPr id="750" name="Shape 750"/>
          <p:cNvSpPr/>
          <p:nvPr>
            <p:ph type="body" sz="quarter" idx="1"/>
          </p:nvPr>
        </p:nvSpPr>
        <p:spPr>
          <a:prstGeom prst="rect">
            <a:avLst/>
          </a:prstGeom>
        </p:spPr>
        <p:txBody>
          <a:bodyPr/>
          <a:lstStyle/>
          <a:p>
            <a:pPr/>
            <a:r>
              <a:t>attack surface.</a:t>
            </a:r>
          </a:p>
          <a:p>
            <a:pPr/>
          </a:p>
          <a:p>
            <a:pPr/>
            <a:r>
              <a:t>So besides you,</a:t>
            </a: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3" name="Shape 753"/>
          <p:cNvSpPr/>
          <p:nvPr>
            <p:ph type="sldImg"/>
          </p:nvPr>
        </p:nvSpPr>
        <p:spPr>
          <a:prstGeom prst="rect">
            <a:avLst/>
          </a:prstGeom>
        </p:spPr>
        <p:txBody>
          <a:bodyPr/>
          <a:lstStyle/>
          <a:p>
            <a:pPr/>
          </a:p>
        </p:txBody>
      </p:sp>
      <p:sp>
        <p:nvSpPr>
          <p:cNvPr id="754" name="Shape 754"/>
          <p:cNvSpPr/>
          <p:nvPr>
            <p:ph type="body" sz="quarter" idx="1"/>
          </p:nvPr>
        </p:nvSpPr>
        <p:spPr>
          <a:prstGeom prst="rect">
            <a:avLst/>
          </a:prstGeom>
        </p:spPr>
        <p:txBody>
          <a:bodyPr/>
          <a:lstStyle/>
          <a:p>
            <a:pPr/>
            <a:r>
              <a:t>who else is your data valuable to? Darknets? Sure. Ransomware groups? Yes. Three letter agencies? Absolutely. How many of you have had to comb your data because of a subpoena or a search warrant? Take a moment, and reflect on just how much personally identifying information you have. Not only names, addresses, emails, and phone numbers, I'm talking circulation history and, I don't know about you, but circulation histories seem to be the most interesting thing.</a:t>
            </a:r>
          </a:p>
          <a:p>
            <a:pPr/>
          </a:p>
          <a:p>
            <a:pPr/>
            <a:r>
              <a:t>One of the worst things that can happen to your library is that it becomes the main character on social media. </a:t>
            </a:r>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8" name="Shape 758"/>
          <p:cNvSpPr/>
          <p:nvPr>
            <p:ph type="sldImg"/>
          </p:nvPr>
        </p:nvSpPr>
        <p:spPr>
          <a:prstGeom prst="rect">
            <a:avLst/>
          </a:prstGeom>
        </p:spPr>
        <p:txBody>
          <a:bodyPr/>
          <a:lstStyle/>
          <a:p>
            <a:pPr/>
          </a:p>
        </p:txBody>
      </p:sp>
      <p:sp>
        <p:nvSpPr>
          <p:cNvPr id="759" name="Shape 759"/>
          <p:cNvSpPr/>
          <p:nvPr>
            <p:ph type="body" sz="quarter" idx="1"/>
          </p:nvPr>
        </p:nvSpPr>
        <p:spPr>
          <a:prstGeom prst="rect">
            <a:avLst/>
          </a:prstGeom>
        </p:spPr>
        <p:txBody>
          <a:bodyPr/>
          <a:lstStyle/>
          <a:p>
            <a:pPr/>
            <a:r>
              <a:t>In 2023, the British Library suffered an intrusion and ransomware event. Not only that, but 600GB of data was stolen by a group of criminals called Rhysida, who were also responsible for successful attacks on SeaTac International Airport, Insomniac Games, the Chilean Army, and the City of Columbus, Ohio. That same year, Toronto Public library was attacked. And to lend some context to that: Toronto Public is one of the busiest, if not *the* busiest library in the world, with 11 million lendable items and 100 branches.</a:t>
            </a: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3" name="Shape 763"/>
          <p:cNvSpPr/>
          <p:nvPr>
            <p:ph type="sldImg"/>
          </p:nvPr>
        </p:nvSpPr>
        <p:spPr>
          <a:prstGeom prst="rect">
            <a:avLst/>
          </a:prstGeom>
        </p:spPr>
        <p:txBody>
          <a:bodyPr/>
          <a:lstStyle/>
          <a:p>
            <a:pPr/>
          </a:p>
        </p:txBody>
      </p:sp>
      <p:sp>
        <p:nvSpPr>
          <p:cNvPr id="764" name="Shape 764"/>
          <p:cNvSpPr/>
          <p:nvPr>
            <p:ph type="body" sz="quarter" idx="1"/>
          </p:nvPr>
        </p:nvSpPr>
        <p:spPr>
          <a:prstGeom prst="rect">
            <a:avLst/>
          </a:prstGeom>
        </p:spPr>
        <p:txBody>
          <a:bodyPr/>
          <a:lstStyle/>
          <a:p>
            <a:pPr/>
            <a:r>
              <a:t>In 2024, Calgary Public Library, Seattle Public Library, Delaware Libraries, Solano County Library, and the public library of London, Ontario were attacked by various cybercriminals. These days, ransomware is the big thing, but data theft is a good side hustle. Not only that, but Library of Congress saw an email breach in 2024 and I think most of us know about the attacks on the Internet Archive.</a:t>
            </a:r>
          </a:p>
          <a:p>
            <a:pPr/>
          </a:p>
          <a:p>
            <a:pPr/>
            <a:r>
              <a:t>Which brings me to two questions: </a:t>
            </a: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7" name="Shape 767"/>
          <p:cNvSpPr/>
          <p:nvPr>
            <p:ph type="sldImg"/>
          </p:nvPr>
        </p:nvSpPr>
        <p:spPr>
          <a:prstGeom prst="rect">
            <a:avLst/>
          </a:prstGeom>
        </p:spPr>
        <p:txBody>
          <a:bodyPr/>
          <a:lstStyle/>
          <a:p>
            <a:pPr/>
          </a:p>
        </p:txBody>
      </p:sp>
      <p:sp>
        <p:nvSpPr>
          <p:cNvPr id="768" name="Shape 768"/>
          <p:cNvSpPr/>
          <p:nvPr>
            <p:ph type="body" sz="quarter" idx="1"/>
          </p:nvPr>
        </p:nvSpPr>
        <p:spPr>
          <a:prstGeom prst="rect">
            <a:avLst/>
          </a:prstGeom>
        </p:spPr>
        <p:txBody>
          <a:bodyPr/>
          <a:lstStyle/>
          <a:p>
            <a:pPr/>
            <a:r>
              <a:t>What do you own? And do you really need to own it?</a:t>
            </a: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73" name="Shape 773"/>
          <p:cNvSpPr/>
          <p:nvPr>
            <p:ph type="sldImg"/>
          </p:nvPr>
        </p:nvSpPr>
        <p:spPr>
          <a:prstGeom prst="rect">
            <a:avLst/>
          </a:prstGeom>
        </p:spPr>
        <p:txBody>
          <a:bodyPr/>
          <a:lstStyle/>
          <a:p>
            <a:pPr/>
          </a:p>
        </p:txBody>
      </p:sp>
      <p:sp>
        <p:nvSpPr>
          <p:cNvPr id="774" name="Shape 774"/>
          <p:cNvSpPr/>
          <p:nvPr>
            <p:ph type="body" sz="quarter" idx="1"/>
          </p:nvPr>
        </p:nvSpPr>
        <p:spPr>
          <a:prstGeom prst="rect">
            <a:avLst/>
          </a:prstGeom>
        </p:spPr>
        <p:txBody>
          <a:bodyPr/>
          <a:lstStyle/>
          <a:p>
            <a:pPr/>
            <a:r>
              <a:t>As MC Frontalot once said:</a:t>
            </a:r>
          </a:p>
          <a:p>
            <a:pPr/>
          </a:p>
          <a:p>
            <a:pPr/>
            <a:r>
              <a:t>…the only way that you could pray to make impression</a:t>
            </a:r>
          </a:p>
          <a:p>
            <a:pPr/>
            <a:r>
              <a:t>on the era ahead is if, instead of being notable,</a:t>
            </a:r>
          </a:p>
          <a:p>
            <a:pPr/>
            <a:r>
              <a:t>you make the data describing you undecodable</a:t>
            </a:r>
          </a:p>
          <a:p>
            <a:pPr/>
          </a:p>
          <a:p>
            <a:pPr/>
            <a:r>
              <a:t>Because, you can't hide secrets from the future with math.</a:t>
            </a: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77" name="Shape 777"/>
          <p:cNvSpPr/>
          <p:nvPr>
            <p:ph type="sldImg"/>
          </p:nvPr>
        </p:nvSpPr>
        <p:spPr>
          <a:prstGeom prst="rect">
            <a:avLst/>
          </a:prstGeom>
        </p:spPr>
        <p:txBody>
          <a:bodyPr/>
          <a:lstStyle/>
          <a:p>
            <a:pPr/>
          </a:p>
        </p:txBody>
      </p:sp>
      <p:sp>
        <p:nvSpPr>
          <p:cNvPr id="778" name="Shape 778"/>
          <p:cNvSpPr/>
          <p:nvPr>
            <p:ph type="body" sz="quarter" idx="1"/>
          </p:nvPr>
        </p:nvSpPr>
        <p:spPr>
          <a:prstGeom prst="rect">
            <a:avLst/>
          </a:prstGeom>
        </p:spPr>
        <p:txBody>
          <a:bodyPr/>
          <a:lstStyle/>
          <a:p>
            <a:pPr/>
            <a:r>
              <a:t>Now, the easiest way to make your data undecodable, is to not have it at all. You have a special power in the ownership of your data that you can decide that you don't want to own it anymore.</a:t>
            </a: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0" name="Shape 780"/>
          <p:cNvSpPr/>
          <p:nvPr>
            <p:ph type="sldImg"/>
          </p:nvPr>
        </p:nvSpPr>
        <p:spPr>
          <a:prstGeom prst="rect">
            <a:avLst/>
          </a:prstGeom>
        </p:spPr>
        <p:txBody>
          <a:bodyPr/>
          <a:lstStyle/>
          <a:p>
            <a:pPr/>
          </a:p>
        </p:txBody>
      </p:sp>
      <p:sp>
        <p:nvSpPr>
          <p:cNvPr id="781" name="Shape 781"/>
          <p:cNvSpPr/>
          <p:nvPr>
            <p:ph type="body" sz="quarter" idx="1"/>
          </p:nvPr>
        </p:nvSpPr>
        <p:spPr>
          <a:prstGeom prst="rect">
            <a:avLst/>
          </a:prstGeom>
        </p:spPr>
        <p:txBody>
          <a:bodyPr/>
          <a:lstStyle/>
          <a:p>
            <a:pPr/>
            <a:r>
              <a:t>There has never been a better time to look at your data, especially your patron and circulation data, and ask yourself "Do we really need that?" If you take a look at the screen here,</a:t>
            </a: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5" name="Shape 785"/>
          <p:cNvSpPr/>
          <p:nvPr>
            <p:ph type="sldImg"/>
          </p:nvPr>
        </p:nvSpPr>
        <p:spPr>
          <a:prstGeom prst="rect">
            <a:avLst/>
          </a:prstGeom>
        </p:spPr>
        <p:txBody>
          <a:bodyPr/>
          <a:lstStyle/>
          <a:p>
            <a:pPr/>
          </a:p>
        </p:txBody>
      </p:sp>
      <p:sp>
        <p:nvSpPr>
          <p:cNvPr id="786" name="Shape 786"/>
          <p:cNvSpPr/>
          <p:nvPr>
            <p:ph type="body" sz="quarter" idx="1"/>
          </p:nvPr>
        </p:nvSpPr>
        <p:spPr>
          <a:prstGeom prst="rect">
            <a:avLst/>
          </a:prstGeom>
        </p:spPr>
        <p:txBody>
          <a:bodyPr/>
          <a:lstStyle/>
          <a:p>
            <a:pPr/>
            <a:r>
              <a:t>you'll see a Polaris SQL query that delivers the entirety of a patron's circulation history, from holds to checkouts. All of that information is tucked away in the PolarisTransactions database and it's just sitting there waiting for someone to misuse it. I'm bringing this up here because I worked with a library, a very large library that you all know that I will not name, and they had no idea this kind of data was being stored. I watched some eyes grow real wide when I ran through this query on a Zoom call and showed them how much data is being retained. </a:t>
            </a:r>
          </a:p>
          <a:p>
            <a:pPr/>
          </a:p>
          <a:p>
            <a:pPr/>
            <a:r>
              <a:t>I can't speak to Sierra because I don't know that much about it. But I can tell you that Polaris has the ability to purge patron circulation history from the Transactions database. If you're not using any of that funcionality, then I invite you to investigate that, and I invite you to bring it up in every single meeting you have with administrative people. There are so many strategies to getting the data you want, and then getting rid of the source of that data in order to protect and maintain the privacy and security of your patrons.</a:t>
            </a:r>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9" name="Shape 789"/>
          <p:cNvSpPr/>
          <p:nvPr>
            <p:ph type="sldImg"/>
          </p:nvPr>
        </p:nvSpPr>
        <p:spPr>
          <a:prstGeom prst="rect">
            <a:avLst/>
          </a:prstGeom>
        </p:spPr>
        <p:txBody>
          <a:bodyPr/>
          <a:lstStyle/>
          <a:p>
            <a:pPr/>
          </a:p>
        </p:txBody>
      </p:sp>
      <p:sp>
        <p:nvSpPr>
          <p:cNvPr id="790" name="Shape 790"/>
          <p:cNvSpPr/>
          <p:nvPr>
            <p:ph type="body" sz="quarter" idx="1"/>
          </p:nvPr>
        </p:nvSpPr>
        <p:spPr>
          <a:prstGeom prst="rect">
            <a:avLst/>
          </a:prstGeom>
        </p:spPr>
        <p:txBody>
          <a:bodyPr/>
          <a:lstStyle/>
          <a:p>
            <a:pPr/>
            <a:r>
              <a:t>As of Polaris 7.7, this is the standard list of details added to any check out. I know some folks worry about demographics and where patrons live vs what they check out. As you can see,</a:t>
            </a: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94" name="Shape 794"/>
          <p:cNvSpPr/>
          <p:nvPr>
            <p:ph type="sldImg"/>
          </p:nvPr>
        </p:nvSpPr>
        <p:spPr>
          <a:prstGeom prst="rect">
            <a:avLst/>
          </a:prstGeom>
        </p:spPr>
        <p:txBody>
          <a:bodyPr/>
          <a:lstStyle/>
          <a:p>
            <a:pPr/>
          </a:p>
        </p:txBody>
      </p:sp>
      <p:sp>
        <p:nvSpPr>
          <p:cNvPr id="795" name="Shape 795"/>
          <p:cNvSpPr/>
          <p:nvPr>
            <p:ph type="body" sz="quarter" idx="1"/>
          </p:nvPr>
        </p:nvSpPr>
        <p:spPr>
          <a:prstGeom prst="rect">
            <a:avLst/>
          </a:prstGeom>
        </p:spPr>
        <p:txBody>
          <a:bodyPr/>
          <a:lstStyle/>
          <a:p>
            <a:pPr/>
            <a:r>
              <a:t>the patron's PostalCodeID is right down here. You can still get that demographic data</a:t>
            </a:r>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98" name="Shape 798"/>
          <p:cNvSpPr/>
          <p:nvPr>
            <p:ph type="sldImg"/>
          </p:nvPr>
        </p:nvSpPr>
        <p:spPr>
          <a:prstGeom prst="rect">
            <a:avLst/>
          </a:prstGeom>
        </p:spPr>
        <p:txBody>
          <a:bodyPr/>
          <a:lstStyle/>
          <a:p>
            <a:pPr/>
          </a:p>
        </p:txBody>
      </p:sp>
      <p:sp>
        <p:nvSpPr>
          <p:cNvPr id="799" name="Shape 799"/>
          <p:cNvSpPr/>
          <p:nvPr>
            <p:ph type="body" sz="quarter" idx="1"/>
          </p:nvPr>
        </p:nvSpPr>
        <p:spPr>
          <a:prstGeom prst="rect">
            <a:avLst/>
          </a:prstGeom>
        </p:spPr>
        <p:txBody>
          <a:bodyPr/>
          <a:lstStyle/>
          <a:p>
            <a:pPr/>
            <a:r>
              <a:t>while anonymizing the patron themselves.</a:t>
            </a:r>
          </a:p>
          <a:p>
            <a:pPr/>
          </a:p>
          <a:p>
            <a:pPr/>
            <a:r>
              <a:t>But let's step back just a little bit. I'm *not* going to ask for a show of hands on this but I bet, I just *bet* that some of you have seen a certain phenomenon in the upper levels of administration and maybe at the branch management level too. It's a phenomenon I call "The library with the largest patron count wins."</a:t>
            </a:r>
          </a:p>
          <a:p>
            <a:pPr/>
          </a:p>
          <a:p>
            <a:pPr/>
            <a:r>
              <a:t>Purge your patrons, people. Seriously.</a:t>
            </a: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03" name="Shape 803"/>
          <p:cNvSpPr/>
          <p:nvPr>
            <p:ph type="sldImg"/>
          </p:nvPr>
        </p:nvSpPr>
        <p:spPr>
          <a:prstGeom prst="rect">
            <a:avLst/>
          </a:prstGeom>
        </p:spPr>
        <p:txBody>
          <a:bodyPr/>
          <a:lstStyle/>
          <a:p>
            <a:pPr/>
          </a:p>
        </p:txBody>
      </p:sp>
      <p:sp>
        <p:nvSpPr>
          <p:cNvPr id="804" name="Shape 804"/>
          <p:cNvSpPr/>
          <p:nvPr>
            <p:ph type="body" sz="quarter" idx="1"/>
          </p:nvPr>
        </p:nvSpPr>
        <p:spPr>
          <a:prstGeom prst="rect">
            <a:avLst/>
          </a:prstGeom>
        </p:spPr>
        <p:txBody>
          <a:bodyPr/>
          <a:lstStyle/>
          <a:p>
            <a:pPr/>
            <a:r>
              <a:t>That patron who hasn't used their card in the last five years?</a:t>
            </a: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09" name="Shape 809"/>
          <p:cNvSpPr/>
          <p:nvPr>
            <p:ph type="sldImg"/>
          </p:nvPr>
        </p:nvSpPr>
        <p:spPr>
          <a:prstGeom prst="rect">
            <a:avLst/>
          </a:prstGeom>
        </p:spPr>
        <p:txBody>
          <a:bodyPr/>
          <a:lstStyle/>
          <a:p>
            <a:pPr/>
          </a:p>
        </p:txBody>
      </p:sp>
      <p:sp>
        <p:nvSpPr>
          <p:cNvPr id="810" name="Shape 810"/>
          <p:cNvSpPr/>
          <p:nvPr>
            <p:ph type="body" sz="quarter" idx="1"/>
          </p:nvPr>
        </p:nvSpPr>
        <p:spPr>
          <a:prstGeom prst="rect">
            <a:avLst/>
          </a:prstGeom>
        </p:spPr>
        <p:txBody>
          <a:bodyPr/>
          <a:lstStyle/>
          <a:p>
            <a:pPr/>
            <a:r>
              <a:t>They've haven't set foot in a library in the last 1,826 days? You know, day number 1,827 probably isn't the day they're coming back either. Why are you keeping that data? That's data you not only don't need, but you don't *want* it. At best, it's out of date. At worst, it *isn't* and, if your library is unlucky enough to make the news for the wrong reasons, that's data that can be stolen.</a:t>
            </a:r>
          </a:p>
          <a:p>
            <a:pPr/>
          </a:p>
          <a:p>
            <a:pPr/>
            <a:r>
              <a:t>And believe me, I work with 24 different library systems. I know the challenges inherent in convincing some librarians and administrators to purge patron data, and all of the whereas's and wherefore's that go with it. What if they owe money? How long should we wait? What if they have associated patrons? I get it, but your patrons need your protection and one of the ways to protect them is to let their data go. </a:t>
            </a:r>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16" name="Shape 816"/>
          <p:cNvSpPr/>
          <p:nvPr>
            <p:ph type="sldImg"/>
          </p:nvPr>
        </p:nvSpPr>
        <p:spPr>
          <a:prstGeom prst="rect">
            <a:avLst/>
          </a:prstGeom>
        </p:spPr>
        <p:txBody>
          <a:bodyPr/>
          <a:lstStyle/>
          <a:p>
            <a:pPr/>
          </a:p>
        </p:txBody>
      </p:sp>
      <p:sp>
        <p:nvSpPr>
          <p:cNvPr id="817" name="Shape 817"/>
          <p:cNvSpPr/>
          <p:nvPr>
            <p:ph type="body" sz="quarter" idx="1"/>
          </p:nvPr>
        </p:nvSpPr>
        <p:spPr>
          <a:prstGeom prst="rect">
            <a:avLst/>
          </a:prstGeom>
        </p:spPr>
        <p:txBody>
          <a:bodyPr/>
          <a:lstStyle/>
          <a:p>
            <a:pPr/>
            <a:r>
              <a:t>If, by some miracle, on day 1,828 that patron comes strolling back into the library and their account was purged? You know what you do?</a:t>
            </a:r>
          </a:p>
          <a:p>
            <a:pPr/>
          </a:p>
          <a:p>
            <a:pPr/>
            <a:r>
              <a:t>You make 'em a new library card! Welcome back! Now you have good data, and a sign of life. That's something you didn't have before and, if you're purging patrons on the regular, no one else can have it either. </a:t>
            </a:r>
          </a:p>
          <a:p>
            <a:pPr/>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0" name="Shape 820"/>
          <p:cNvSpPr/>
          <p:nvPr>
            <p:ph type="sldImg"/>
          </p:nvPr>
        </p:nvSpPr>
        <p:spPr>
          <a:prstGeom prst="rect">
            <a:avLst/>
          </a:prstGeom>
        </p:spPr>
        <p:txBody>
          <a:bodyPr/>
          <a:lstStyle/>
          <a:p>
            <a:pPr/>
          </a:p>
        </p:txBody>
      </p:sp>
      <p:sp>
        <p:nvSpPr>
          <p:cNvPr id="821" name="Shape 821"/>
          <p:cNvSpPr/>
          <p:nvPr>
            <p:ph type="body" sz="quarter" idx="1"/>
          </p:nvPr>
        </p:nvSpPr>
        <p:spPr>
          <a:prstGeom prst="rect">
            <a:avLst/>
          </a:prstGeom>
        </p:spPr>
        <p:txBody>
          <a:bodyPr/>
          <a:lstStyle/>
          <a:p>
            <a:pPr/>
            <a:r>
              <a:t>Now, hard truth time, and the clue is in the documentation:</a:t>
            </a:r>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5" name="Shape 825"/>
          <p:cNvSpPr/>
          <p:nvPr>
            <p:ph type="sldImg"/>
          </p:nvPr>
        </p:nvSpPr>
        <p:spPr>
          <a:prstGeom prst="rect">
            <a:avLst/>
          </a:prstGeom>
        </p:spPr>
        <p:txBody>
          <a:bodyPr/>
          <a:lstStyle/>
          <a:p>
            <a:pPr/>
          </a:p>
        </p:txBody>
      </p:sp>
      <p:sp>
        <p:nvSpPr>
          <p:cNvPr id="826" name="Shape 826"/>
          <p:cNvSpPr/>
          <p:nvPr>
            <p:ph type="body" sz="quarter" idx="1"/>
          </p:nvPr>
        </p:nvSpPr>
        <p:spPr>
          <a:prstGeom prst="rect">
            <a:avLst/>
          </a:prstGeom>
        </p:spPr>
        <p:txBody>
          <a:bodyPr/>
          <a:lstStyle/>
          <a:p>
            <a:pPr/>
            <a:r>
              <a:t>**Removing Patron ID Information from Transaction Files.** Transaction, as in PolarisTransactions, specifically PolarisTransactions.Polaris.TransactionDetails. Those who fiddle with the Polaris databases will remember that there is a primary Polaris database and a Results database too. Circulation information with patron identifying data might be retained in Polaris.Polaris.ItemRecordHistory or Polaris.Polaris.ItemRecordHistoryDaily. Did a patron owe a fine on an item? That will be recorded in Polaris.Polaris.PatronAccount. Did a patron receive, say, a hold notification that their item was ready? Well, you'll likely find that mentioned in Results.Polaris.NotificationHistory and PolarisTransactions.Polaris.NotificationLog and perhaps even PolarisTransactions.Polaris.EmailLog depending on how the notification went out. </a:t>
            </a:r>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30" name="Shape 830"/>
          <p:cNvSpPr/>
          <p:nvPr>
            <p:ph type="sldImg"/>
          </p:nvPr>
        </p:nvSpPr>
        <p:spPr>
          <a:prstGeom prst="rect">
            <a:avLst/>
          </a:prstGeom>
        </p:spPr>
        <p:txBody>
          <a:bodyPr/>
          <a:lstStyle/>
          <a:p>
            <a:pPr/>
          </a:p>
        </p:txBody>
      </p:sp>
      <p:sp>
        <p:nvSpPr>
          <p:cNvPr id="831" name="Shape 831"/>
          <p:cNvSpPr/>
          <p:nvPr>
            <p:ph type="body" sz="quarter" idx="1"/>
          </p:nvPr>
        </p:nvSpPr>
        <p:spPr>
          <a:prstGeom prst="rect">
            <a:avLst/>
          </a:prstGeom>
        </p:spPr>
        <p:txBody>
          <a:bodyPr/>
          <a:lstStyle/>
          <a:p>
            <a:pPr/>
            <a:r>
              <a:t>But at the very least, you can anonymize that data.</a:t>
            </a:r>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34" name="Shape 834"/>
          <p:cNvSpPr/>
          <p:nvPr>
            <p:ph type="sldImg"/>
          </p:nvPr>
        </p:nvSpPr>
        <p:spPr>
          <a:prstGeom prst="rect">
            <a:avLst/>
          </a:prstGeom>
        </p:spPr>
        <p:txBody>
          <a:bodyPr/>
          <a:lstStyle/>
          <a:p>
            <a:pPr/>
          </a:p>
        </p:txBody>
      </p:sp>
      <p:sp>
        <p:nvSpPr>
          <p:cNvPr id="835" name="Shape 835"/>
          <p:cNvSpPr/>
          <p:nvPr>
            <p:ph type="body" sz="quarter" idx="1"/>
          </p:nvPr>
        </p:nvSpPr>
        <p:spPr>
          <a:prstGeom prst="rect">
            <a:avLst/>
          </a:prstGeom>
        </p:spPr>
        <p:txBody>
          <a:bodyPr/>
          <a:lstStyle/>
          <a:p>
            <a:pPr/>
            <a:r>
              <a:t>Purge your inactive patrons. Sanitize your circulation data. For your active patrons, collect only what you need. The base minimum for them to operate within your library policies and to provide the desired data. When I hear about a library who wants to add a driver's license field to their Polaris UDFs, I die a little inside.</a:t>
            </a:r>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40" name="Shape 840"/>
          <p:cNvSpPr/>
          <p:nvPr>
            <p:ph type="sldImg"/>
          </p:nvPr>
        </p:nvSpPr>
        <p:spPr>
          <a:prstGeom prst="rect">
            <a:avLst/>
          </a:prstGeom>
        </p:spPr>
        <p:txBody>
          <a:bodyPr/>
          <a:lstStyle/>
          <a:p>
            <a:pPr/>
          </a:p>
        </p:txBody>
      </p:sp>
      <p:sp>
        <p:nvSpPr>
          <p:cNvPr id="841" name="Shape 841"/>
          <p:cNvSpPr/>
          <p:nvPr>
            <p:ph type="body" sz="quarter" idx="1"/>
          </p:nvPr>
        </p:nvSpPr>
        <p:spPr>
          <a:prstGeom prst="rect">
            <a:avLst/>
          </a:prstGeom>
        </p:spPr>
        <p:txBody>
          <a:bodyPr/>
          <a:lstStyle/>
          <a:p>
            <a:pPr/>
            <a:r>
              <a:t>Things are hard out there, beloved. And I think they're gonna get harder. There's gonna be more and more</a:t>
            </a:r>
          </a:p>
        </p:txBody>
      </p:sp>
    </p:spTree>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44" name="Shape 844"/>
          <p:cNvSpPr/>
          <p:nvPr>
            <p:ph type="sldImg"/>
          </p:nvPr>
        </p:nvSpPr>
        <p:spPr>
          <a:prstGeom prst="rect">
            <a:avLst/>
          </a:prstGeom>
        </p:spPr>
        <p:txBody>
          <a:bodyPr/>
          <a:lstStyle/>
          <a:p>
            <a:pPr/>
          </a:p>
        </p:txBody>
      </p:sp>
      <p:sp>
        <p:nvSpPr>
          <p:cNvPr id="845" name="Shape 845"/>
          <p:cNvSpPr/>
          <p:nvPr>
            <p:ph type="body" sz="quarter" idx="1"/>
          </p:nvPr>
        </p:nvSpPr>
        <p:spPr>
          <a:prstGeom prst="rect">
            <a:avLst/>
          </a:prstGeom>
        </p:spPr>
        <p:txBody>
          <a:bodyPr/>
          <a:lstStyle/>
          <a:p>
            <a:pPr/>
            <a:r>
              <a:t>AI slop in the media and the metadata than ever before. And, folks, that stuff is like toxic waste. You can't easily get rid of it and it contaminates everything. You'll need to question everything now, and there may be no easy answers.</a:t>
            </a:r>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50" name="Shape 850"/>
          <p:cNvSpPr/>
          <p:nvPr>
            <p:ph type="sldImg"/>
          </p:nvPr>
        </p:nvSpPr>
        <p:spPr>
          <a:prstGeom prst="rect">
            <a:avLst/>
          </a:prstGeom>
        </p:spPr>
        <p:txBody>
          <a:bodyPr/>
          <a:lstStyle/>
          <a:p>
            <a:pPr/>
          </a:p>
        </p:txBody>
      </p:sp>
      <p:sp>
        <p:nvSpPr>
          <p:cNvPr id="851" name="Shape 851"/>
          <p:cNvSpPr/>
          <p:nvPr>
            <p:ph type="body" sz="quarter" idx="1"/>
          </p:nvPr>
        </p:nvSpPr>
        <p:spPr>
          <a:prstGeom prst="rect">
            <a:avLst/>
          </a:prstGeom>
        </p:spPr>
        <p:txBody>
          <a:bodyPr/>
          <a:lstStyle/>
          <a:p>
            <a:pPr/>
            <a:r>
              <a:t>Libraries are under attack in a way they haven't been since 1933. But if librarians love something above reading and metadata and catalogues and media...</a:t>
            </a:r>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54" name="Shape 854"/>
          <p:cNvSpPr/>
          <p:nvPr>
            <p:ph type="sldImg"/>
          </p:nvPr>
        </p:nvSpPr>
        <p:spPr>
          <a:prstGeom prst="rect">
            <a:avLst/>
          </a:prstGeom>
        </p:spPr>
        <p:txBody>
          <a:bodyPr/>
          <a:lstStyle/>
          <a:p>
            <a:pPr/>
          </a:p>
        </p:txBody>
      </p:sp>
      <p:sp>
        <p:nvSpPr>
          <p:cNvPr id="855" name="Shape 855"/>
          <p:cNvSpPr/>
          <p:nvPr>
            <p:ph type="body" sz="quarter" idx="1"/>
          </p:nvPr>
        </p:nvSpPr>
        <p:spPr>
          <a:prstGeom prst="rect">
            <a:avLst/>
          </a:prstGeom>
        </p:spPr>
        <p:txBody>
          <a:bodyPr/>
          <a:lstStyle/>
          <a:p>
            <a:pPr/>
            <a:r>
              <a:t>it's talking to other librarians. Hell, that's why were here, isn't it? Keep talking, and keep supporting each other. I've worked in libraries for a long time now, and having things like</a:t>
            </a:r>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59" name="Shape 859"/>
          <p:cNvSpPr/>
          <p:nvPr>
            <p:ph type="sldImg"/>
          </p:nvPr>
        </p:nvSpPr>
        <p:spPr>
          <a:prstGeom prst="rect">
            <a:avLst/>
          </a:prstGeom>
        </p:spPr>
        <p:txBody>
          <a:bodyPr/>
          <a:lstStyle/>
          <a:p>
            <a:pPr/>
          </a:p>
        </p:txBody>
      </p:sp>
      <p:sp>
        <p:nvSpPr>
          <p:cNvPr id="860" name="Shape 860"/>
          <p:cNvSpPr/>
          <p:nvPr>
            <p:ph type="body" sz="quarter" idx="1"/>
          </p:nvPr>
        </p:nvSpPr>
        <p:spPr>
          <a:prstGeom prst="rect">
            <a:avLst/>
          </a:prstGeom>
        </p:spPr>
        <p:txBody>
          <a:bodyPr/>
          <a:lstStyle/>
          <a:p>
            <a:pPr/>
            <a:r>
              <a:t>the IUG Discord and the Forums? I'm not throwing out a plug for these services, but I'm damn sure going to praise them. Having a place to go, where you can find solutions to the problems that plague your job and hamper your patrons. Where you can get the latest info and find out about weird bugs and even weirder features. A place where everybody knows your name.</a:t>
            </a: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63" name="Shape 863"/>
          <p:cNvSpPr/>
          <p:nvPr>
            <p:ph type="sldImg"/>
          </p:nvPr>
        </p:nvSpPr>
        <p:spPr>
          <a:prstGeom prst="rect">
            <a:avLst/>
          </a:prstGeom>
        </p:spPr>
        <p:txBody>
          <a:bodyPr/>
          <a:lstStyle/>
          <a:p>
            <a:pPr/>
          </a:p>
        </p:txBody>
      </p:sp>
      <p:sp>
        <p:nvSpPr>
          <p:cNvPr id="864" name="Shape 864"/>
          <p:cNvSpPr/>
          <p:nvPr>
            <p:ph type="body" sz="quarter" idx="1"/>
          </p:nvPr>
        </p:nvSpPr>
        <p:spPr>
          <a:prstGeom prst="rect">
            <a:avLst/>
          </a:prstGeom>
        </p:spPr>
        <p:txBody>
          <a:bodyPr/>
          <a:lstStyle/>
          <a:p>
            <a:pPr/>
            <a:r>
              <a:t>It's like *Cheers* but you have to bring your own beer. That's not just a resource, it's a support system.</a:t>
            </a:r>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67" name="Shape 867"/>
          <p:cNvSpPr/>
          <p:nvPr>
            <p:ph type="sldImg"/>
          </p:nvPr>
        </p:nvSpPr>
        <p:spPr>
          <a:prstGeom prst="rect">
            <a:avLst/>
          </a:prstGeom>
        </p:spPr>
        <p:txBody>
          <a:bodyPr/>
          <a:lstStyle/>
          <a:p>
            <a:pPr/>
          </a:p>
        </p:txBody>
      </p:sp>
      <p:sp>
        <p:nvSpPr>
          <p:cNvPr id="868" name="Shape 868"/>
          <p:cNvSpPr/>
          <p:nvPr>
            <p:ph type="body" sz="quarter" idx="1"/>
          </p:nvPr>
        </p:nvSpPr>
        <p:spPr>
          <a:prstGeom prst="rect">
            <a:avLst/>
          </a:prstGeom>
        </p:spPr>
        <p:txBody>
          <a:bodyPr/>
          <a:lstStyle/>
          <a:p>
            <a:pPr/>
            <a:r>
              <a:t>Find your support systems. Keep looking for answers. Help those who need it. Run the data, share your knowledge, share the media</a:t>
            </a:r>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1" name="Shape 871"/>
          <p:cNvSpPr/>
          <p:nvPr>
            <p:ph type="sldImg"/>
          </p:nvPr>
        </p:nvSpPr>
        <p:spPr>
          <a:prstGeom prst="rect">
            <a:avLst/>
          </a:prstGeom>
        </p:spPr>
        <p:txBody>
          <a:bodyPr/>
          <a:lstStyle/>
          <a:p>
            <a:pPr/>
          </a:p>
        </p:txBody>
      </p:sp>
      <p:sp>
        <p:nvSpPr>
          <p:cNvPr id="872" name="Shape 872"/>
          <p:cNvSpPr/>
          <p:nvPr>
            <p:ph type="body" sz="quarter" idx="1"/>
          </p:nvPr>
        </p:nvSpPr>
        <p:spPr>
          <a:prstGeom prst="rect">
            <a:avLst/>
          </a:prstGeom>
        </p:spPr>
        <p:txBody>
          <a:bodyPr/>
          <a:lstStyle/>
          <a:p>
            <a:pPr/>
            <a:r>
              <a:t>...and be kind to each other.</a:t>
            </a: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7" name="Shape 877"/>
          <p:cNvSpPr/>
          <p:nvPr>
            <p:ph type="sldImg"/>
          </p:nvPr>
        </p:nvSpPr>
        <p:spPr>
          <a:prstGeom prst="rect">
            <a:avLst/>
          </a:prstGeom>
        </p:spPr>
        <p:txBody>
          <a:bodyPr/>
          <a:lstStyle/>
          <a:p>
            <a:pPr/>
          </a:p>
        </p:txBody>
      </p:sp>
      <p:sp>
        <p:nvSpPr>
          <p:cNvPr id="878" name="Shape 878"/>
          <p:cNvSpPr/>
          <p:nvPr>
            <p:ph type="body" sz="quarter" idx="1"/>
          </p:nvPr>
        </p:nvSpPr>
        <p:spPr>
          <a:prstGeom prst="rect">
            <a:avLst/>
          </a:prstGeom>
        </p:spPr>
        <p:txBody>
          <a:bodyPr/>
          <a:lstStyle/>
          <a:p>
            <a:pPr/>
            <a:r>
              <a:t>Thanks for coming. Rise above, and enjoy the rest of IUG.</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6498" y="11839048"/>
            <a:ext cx="21971003" cy="636979"/>
          </a:xfrm>
          <a:prstGeom prst="rect">
            <a:avLst/>
          </a:prstGeom>
        </p:spPr>
        <p:txBody>
          <a:bodyPr lIns="45719" tIns="45719" rIns="45719" bIns="45719" anchor="b"/>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6500" y="7196865"/>
            <a:ext cx="21971000"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xfrm>
            <a:off x="12007748" y="13080999"/>
            <a:ext cx="368504"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solidFill>
          <a:srgbClr val="000000"/>
        </a:solidFill>
      </p:bgPr>
    </p:bg>
    <p:spTree>
      <p:nvGrpSpPr>
        <p:cNvPr id="1" name=""/>
        <p:cNvGrpSpPr/>
        <p:nvPr/>
      </p:nvGrpSpPr>
      <p:grpSpPr>
        <a:xfrm>
          <a:off x="0" y="0"/>
          <a:ext cx="0" cy="0"/>
          <a:chOff x="0" y="0"/>
          <a:chExt cx="0" cy="0"/>
        </a:xfrm>
      </p:grpSpPr>
      <p:sp>
        <p:nvSpPr>
          <p:cNvPr id="21" name="Black and white photo of light and shadows on a building"/>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44688"/>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 </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2"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3" name="Body Level One…"/>
          <p:cNvSpPr txBox="1"/>
          <p:nvPr>
            <p:ph type="body" sz="quarter" idx="1" hasCustomPrompt="1"/>
          </p:nvPr>
        </p:nvSpPr>
        <p:spPr>
          <a:xfrm>
            <a:off x="1206500" y="7060576"/>
            <a:ext cx="9779000" cy="5382403"/>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4" name="Black and white photo of shadows cast on a concrete structure"/>
          <p:cNvSpPr/>
          <p:nvPr>
            <p:ph type="pic" idx="21"/>
          </p:nvPr>
        </p:nvSpPr>
        <p:spPr>
          <a:xfrm>
            <a:off x="9270652" y="1263650"/>
            <a:ext cx="16757661" cy="11188700"/>
          </a:xfrm>
          <a:prstGeom prst="rect">
            <a:avLst/>
          </a:prstGeom>
        </p:spPr>
        <p:txBody>
          <a:bodyPr lIns="91439" tIns="45719" rIns="91439" bIns="45719">
            <a:noAutofit/>
          </a:bodyPr>
          <a:lstStyle/>
          <a:p>
            <a:pP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61"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2"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63" name="Close-up black and white photo of intricate building architecture"/>
          <p:cNvSpPr/>
          <p:nvPr>
            <p:ph type="pic" idx="22"/>
          </p:nvPr>
        </p:nvSpPr>
        <p:spPr>
          <a:xfrm>
            <a:off x="12192000" y="-1341967"/>
            <a:ext cx="10922000" cy="16399934"/>
          </a:xfrm>
          <a:prstGeom prst="rect">
            <a:avLst/>
          </a:prstGeom>
        </p:spPr>
        <p:txBody>
          <a:bodyPr lIns="91439" tIns="45719" rIns="91439" bIns="45719">
            <a:noAutofit/>
          </a:bodyPr>
          <a:lstStyle/>
          <a:p>
            <a:pP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1"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72"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73"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1"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82"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3"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9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9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99" name="Slide Title"/>
          <p:cNvSpPr txBox="1"/>
          <p:nvPr>
            <p:ph type="title" hasCustomPrompt="1"/>
          </p:nvPr>
        </p:nvSpPr>
        <p:spPr>
          <a:xfrm>
            <a:off x="1206500" y="952500"/>
            <a:ext cx="21971000" cy="1434949"/>
          </a:xfrm>
          <a:prstGeom prst="rect">
            <a:avLst/>
          </a:prstGeom>
        </p:spPr>
        <p:txBody>
          <a:bodyPr/>
          <a:lstStyle/>
          <a:p>
            <a:pPr/>
            <a:r>
              <a:t>Slide Title</a:t>
            </a:r>
          </a:p>
        </p:txBody>
      </p:sp>
      <p:sp>
        <p:nvSpPr>
          <p:cNvPr id="100" name="Slide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10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108" name="Agenda Title"/>
          <p:cNvSpPr txBox="1"/>
          <p:nvPr>
            <p:ph type="title" hasCustomPrompt="1"/>
          </p:nvPr>
        </p:nvSpPr>
        <p:spPr>
          <a:xfrm>
            <a:off x="1206500" y="952500"/>
            <a:ext cx="21971000" cy="1435100"/>
          </a:xfrm>
          <a:prstGeom prst="rect">
            <a:avLst/>
          </a:prstGeom>
        </p:spPr>
        <p:txBody>
          <a:bodyPr/>
          <a:lstStyle/>
          <a:p>
            <a:pPr/>
            <a:r>
              <a:t>Agenda Title</a:t>
            </a:r>
          </a:p>
        </p:txBody>
      </p:sp>
      <p:sp>
        <p:nvSpPr>
          <p:cNvPr id="109" name="Agenda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11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11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26"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27" name="Body Level One…"/>
          <p:cNvSpPr txBox="1"/>
          <p:nvPr>
            <p:ph type="body" idx="1" hasCustomPrompt="1"/>
          </p:nvPr>
        </p:nvSpPr>
        <p:spPr>
          <a:xfrm>
            <a:off x="1206500" y="935258"/>
            <a:ext cx="21971000" cy="7359063"/>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35" name="Attribution"/>
          <p:cNvSpPr txBox="1"/>
          <p:nvPr>
            <p:ph type="body" sz="quarter" idx="21" hasCustomPrompt="1"/>
          </p:nvPr>
        </p:nvSpPr>
        <p:spPr>
          <a:xfrm>
            <a:off x="2480825" y="10675453"/>
            <a:ext cx="201492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36" name="Body Level One…"/>
          <p:cNvSpPr txBox="1"/>
          <p:nvPr>
            <p:ph type="body" sz="half" idx="1" hasCustomPrompt="1"/>
          </p:nvPr>
        </p:nvSpPr>
        <p:spPr>
          <a:xfrm>
            <a:off x="1753923" y="4939860"/>
            <a:ext cx="20876154" cy="3836280"/>
          </a:xfrm>
          <a:prstGeom prst="rect">
            <a:avLst/>
          </a:prstGeom>
        </p:spPr>
        <p:txBody>
          <a:bodyPr anchor="ct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44" name="Low angle black and white photo of a futuristic apartment building under a cloudy sky"/>
          <p:cNvSpPr/>
          <p:nvPr>
            <p:ph type="pic" idx="21"/>
          </p:nvPr>
        </p:nvSpPr>
        <p:spPr>
          <a:xfrm>
            <a:off x="-120802" y="1270000"/>
            <a:ext cx="16840201" cy="11226800"/>
          </a:xfrm>
          <a:prstGeom prst="rect">
            <a:avLst/>
          </a:prstGeom>
        </p:spPr>
        <p:txBody>
          <a:bodyPr lIns="91439" tIns="45719" rIns="91439" bIns="45719">
            <a:noAutofit/>
          </a:bodyPr>
          <a:lstStyle/>
          <a:p>
            <a:pPr/>
          </a:p>
        </p:txBody>
      </p:sp>
      <p:sp>
        <p:nvSpPr>
          <p:cNvPr id="145" name="Black and white photo of the outside of a modern office building "/>
          <p:cNvSpPr/>
          <p:nvPr>
            <p:ph type="pic" sz="quarter" idx="22"/>
          </p:nvPr>
        </p:nvSpPr>
        <p:spPr>
          <a:xfrm>
            <a:off x="15443200" y="1270000"/>
            <a:ext cx="8102600" cy="5410200"/>
          </a:xfrm>
          <a:prstGeom prst="rect">
            <a:avLst/>
          </a:prstGeom>
        </p:spPr>
        <p:txBody>
          <a:bodyPr lIns="91439" tIns="45719" rIns="91439" bIns="45719">
            <a:noAutofit/>
          </a:bodyPr>
          <a:lstStyle/>
          <a:p>
            <a:pPr/>
          </a:p>
        </p:txBody>
      </p:sp>
      <p:sp>
        <p:nvSpPr>
          <p:cNvPr id="146" name="Black and white photo of lattice-like, modern architecture on a building"/>
          <p:cNvSpPr/>
          <p:nvPr>
            <p:ph type="pic" sz="half" idx="23"/>
          </p:nvPr>
        </p:nvSpPr>
        <p:spPr>
          <a:xfrm>
            <a:off x="15811500" y="4876800"/>
            <a:ext cx="7366000" cy="9829800"/>
          </a:xfrm>
          <a:prstGeom prst="rect">
            <a:avLst/>
          </a:prstGeom>
        </p:spPr>
        <p:txBody>
          <a:bodyPr lIns="91439" tIns="45719" rIns="91439" bIns="45719">
            <a:noAutofit/>
          </a:bodyPr>
          <a:lstStyle/>
          <a:p>
            <a:pPr/>
          </a:p>
        </p:txBody>
      </p:sp>
      <p:sp>
        <p:nvSpPr>
          <p:cNvPr id="14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bg>
      <p:bgPr>
        <a:solidFill>
          <a:srgbClr val="000000"/>
        </a:solidFill>
      </p:bgPr>
    </p:bg>
    <p:spTree>
      <p:nvGrpSpPr>
        <p:cNvPr id="1" name=""/>
        <p:cNvGrpSpPr/>
        <p:nvPr/>
      </p:nvGrpSpPr>
      <p:grpSpPr>
        <a:xfrm>
          <a:off x="0" y="0"/>
          <a:ext cx="0" cy="0"/>
          <a:chOff x="0" y="0"/>
          <a:chExt cx="0" cy="0"/>
        </a:xfrm>
      </p:grpSpPr>
      <p:sp>
        <p:nvSpPr>
          <p:cNvPr id="154" name="Low angle black and white photo of a modern building"/>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952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9.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10.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1.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11.png"/><Relationship Id="rId4" Type="http://schemas.openxmlformats.org/officeDocument/2006/relationships/image" Target="../media/image12.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4.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5.png"/><Relationship Id="rId4" Type="http://schemas.openxmlformats.org/officeDocument/2006/relationships/image" Target="../media/image1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14.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15.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4.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4.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16.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4.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4.png"/><Relationship Id="rId4" Type="http://schemas.openxmlformats.org/officeDocument/2006/relationships/image" Target="../media/image17.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4.png"/><Relationship Id="rId4" Type="http://schemas.openxmlformats.org/officeDocument/2006/relationships/image" Target="../media/image18.png"/><Relationship Id="rId5" Type="http://schemas.openxmlformats.org/officeDocument/2006/relationships/image" Target="../media/image17.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4.png"/><Relationship Id="rId4" Type="http://schemas.openxmlformats.org/officeDocument/2006/relationships/image" Target="../media/image18.png"/><Relationship Id="rId5" Type="http://schemas.openxmlformats.org/officeDocument/2006/relationships/image" Target="../media/image17.png"/><Relationship Id="rId6" Type="http://schemas.openxmlformats.org/officeDocument/2006/relationships/image" Target="../media/image19.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20.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4.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4.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 Id="rId3" Type="http://schemas.openxmlformats.org/officeDocument/2006/relationships/image" Target="../media/image4.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4.png"/><Relationship Id="rId4" Type="http://schemas.openxmlformats.org/officeDocument/2006/relationships/image" Target="../media/image21.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 Id="rId3" Type="http://schemas.openxmlformats.org/officeDocument/2006/relationships/image" Target="../media/image4.png"/><Relationship Id="rId4" Type="http://schemas.openxmlformats.org/officeDocument/2006/relationships/image" Target="../media/image21.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 Id="rId3" Type="http://schemas.openxmlformats.org/officeDocument/2006/relationships/image" Target="../media/image4.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 Id="rId3" Type="http://schemas.openxmlformats.org/officeDocument/2006/relationships/image" Target="../media/image22.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 Id="rId3" Type="http://schemas.openxmlformats.org/officeDocument/2006/relationships/image" Target="../media/image4.png"/><Relationship Id="rId4" Type="http://schemas.openxmlformats.org/officeDocument/2006/relationships/image" Target="../media/image23.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5.xml"/><Relationship Id="rId3" Type="http://schemas.openxmlformats.org/officeDocument/2006/relationships/image" Target="../media/image4.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24.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 Id="rId3" Type="http://schemas.openxmlformats.org/officeDocument/2006/relationships/image" Target="../media/image4.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8.xml"/><Relationship Id="rId3" Type="http://schemas.openxmlformats.org/officeDocument/2006/relationships/image" Target="../media/image4.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 Id="rId3" Type="http://schemas.openxmlformats.org/officeDocument/2006/relationships/image" Target="../media/image4.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0.xml"/><Relationship Id="rId3" Type="http://schemas.openxmlformats.org/officeDocument/2006/relationships/image" Target="../media/image25.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1.xml"/><Relationship Id="rId3" Type="http://schemas.openxmlformats.org/officeDocument/2006/relationships/image" Target="../media/image4.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2.xml"/><Relationship Id="rId3" Type="http://schemas.openxmlformats.org/officeDocument/2006/relationships/image" Target="../media/image26.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3.xml"/><Relationship Id="rId3" Type="http://schemas.openxmlformats.org/officeDocument/2006/relationships/image" Target="../media/image4.png"/><Relationship Id="rId4" Type="http://schemas.openxmlformats.org/officeDocument/2006/relationships/image" Target="../media/image27.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4.xml"/><Relationship Id="rId3" Type="http://schemas.openxmlformats.org/officeDocument/2006/relationships/image" Target="../media/image4.png"/><Relationship Id="rId4" Type="http://schemas.openxmlformats.org/officeDocument/2006/relationships/image" Target="../media/image28.png"/><Relationship Id="rId5" Type="http://schemas.openxmlformats.org/officeDocument/2006/relationships/image" Target="../media/image27.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5.xml"/><Relationship Id="rId3" Type="http://schemas.openxmlformats.org/officeDocument/2006/relationships/image" Target="../media/image4.png"/></Relationships>

</file>

<file path=ppt/slides/_rels/slide4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6.xml"/><Relationship Id="rId3" Type="http://schemas.openxmlformats.org/officeDocument/2006/relationships/image" Target="../media/image4.png"/><Relationship Id="rId4" Type="http://schemas.openxmlformats.org/officeDocument/2006/relationships/image" Target="../media/image29.png"/></Relationships>

</file>

<file path=ppt/slides/_rels/slide4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7.xml"/><Relationship Id="rId3" Type="http://schemas.openxmlformats.org/officeDocument/2006/relationships/image" Target="../media/image4.png"/></Relationships>

</file>

<file path=ppt/slides/_rels/slide4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8.xml"/><Relationship Id="rId3" Type="http://schemas.openxmlformats.org/officeDocument/2006/relationships/image" Target="../media/image4.png"/></Relationships>

</file>

<file path=ppt/slides/_rels/slide4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9.xml"/><Relationship Id="rId3" Type="http://schemas.openxmlformats.org/officeDocument/2006/relationships/image" Target="../media/image4.png"/></Relationships>

</file>

<file path=ppt/slides/_rels/slide5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0.xml"/><Relationship Id="rId3" Type="http://schemas.openxmlformats.org/officeDocument/2006/relationships/image" Target="../media/image4.png"/></Relationships>

</file>

<file path=ppt/slides/_rels/slide5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1.xml"/></Relationships>

</file>

<file path=ppt/slides/_rels/slide5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2.xml"/><Relationship Id="rId3" Type="http://schemas.openxmlformats.org/officeDocument/2006/relationships/image" Target="../media/image30.png"/></Relationships>

</file>

<file path=ppt/slides/_rels/slide5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3.xml"/><Relationship Id="rId3" Type="http://schemas.openxmlformats.org/officeDocument/2006/relationships/image" Target="../media/image4.png"/></Relationships>

</file>

<file path=ppt/slides/_rels/slide5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4.xml"/><Relationship Id="rId3" Type="http://schemas.openxmlformats.org/officeDocument/2006/relationships/image" Target="../media/image4.png"/></Relationships>

</file>

<file path=ppt/slides/_rels/slide5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5.xml"/><Relationship Id="rId3" Type="http://schemas.openxmlformats.org/officeDocument/2006/relationships/image" Target="../media/image4.png"/><Relationship Id="rId4" Type="http://schemas.openxmlformats.org/officeDocument/2006/relationships/image" Target="../media/image31.png"/></Relationships>

</file>

<file path=ppt/slides/_rels/slide5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6.xml"/><Relationship Id="rId3" Type="http://schemas.openxmlformats.org/officeDocument/2006/relationships/image" Target="../media/image4.png"/><Relationship Id="rId4" Type="http://schemas.openxmlformats.org/officeDocument/2006/relationships/image" Target="../media/image31.png"/><Relationship Id="rId5" Type="http://schemas.openxmlformats.org/officeDocument/2006/relationships/image" Target="../media/image32.png"/></Relationships>

</file>

<file path=ppt/slides/_rels/slide5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7.xml"/><Relationship Id="rId3" Type="http://schemas.openxmlformats.org/officeDocument/2006/relationships/image" Target="../media/image4.png"/><Relationship Id="rId4" Type="http://schemas.openxmlformats.org/officeDocument/2006/relationships/image" Target="../media/image31.png"/><Relationship Id="rId5" Type="http://schemas.openxmlformats.org/officeDocument/2006/relationships/image" Target="../media/image32.png"/><Relationship Id="rId6" Type="http://schemas.openxmlformats.org/officeDocument/2006/relationships/image" Target="../media/image33.png"/></Relationships>

</file>

<file path=ppt/slides/_rels/slide5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8.xml"/><Relationship Id="rId3" Type="http://schemas.openxmlformats.org/officeDocument/2006/relationships/image" Target="../media/image4.png"/><Relationship Id="rId4" Type="http://schemas.openxmlformats.org/officeDocument/2006/relationships/image" Target="../media/image34.png"/></Relationships>

</file>

<file path=ppt/slides/_rels/slide5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9.xml"/><Relationship Id="rId3" Type="http://schemas.openxmlformats.org/officeDocument/2006/relationships/image" Target="../media/image4.png"/></Relationships>

</file>

<file path=ppt/slides/_rels/slide6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0.xml"/><Relationship Id="rId3" Type="http://schemas.openxmlformats.org/officeDocument/2006/relationships/image" Target="../media/image4.png"/></Relationships>

</file>

<file path=ppt/slides/_rels/slide6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1.xml"/><Relationship Id="rId3" Type="http://schemas.openxmlformats.org/officeDocument/2006/relationships/image" Target="../media/image4.png"/></Relationships>

</file>

<file path=ppt/slides/_rels/slide6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2.xml"/><Relationship Id="rId3" Type="http://schemas.openxmlformats.org/officeDocument/2006/relationships/image" Target="../media/image2.jpeg"/></Relationships>

</file>

<file path=ppt/slides/_rels/slide6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3.xml"/><Relationship Id="rId3" Type="http://schemas.openxmlformats.org/officeDocument/2006/relationships/image" Target="../media/image3.jpeg"/></Relationships>

</file>

<file path=ppt/slides/_rels/slide6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4.xml"/><Relationship Id="rId3" Type="http://schemas.openxmlformats.org/officeDocument/2006/relationships/image" Target="../media/image4.jpeg"/></Relationships>

</file>

<file path=ppt/slides/_rels/slide6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5.xml"/><Relationship Id="rId3" Type="http://schemas.openxmlformats.org/officeDocument/2006/relationships/image" Target="../media/image4.png"/></Relationships>

</file>

<file path=ppt/slides/_rels/slide6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6.xml"/><Relationship Id="rId3" Type="http://schemas.openxmlformats.org/officeDocument/2006/relationships/image" Target="../media/image4.png"/></Relationships>

</file>

<file path=ppt/slides/_rels/slide6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7.xml"/><Relationship Id="rId3" Type="http://schemas.openxmlformats.org/officeDocument/2006/relationships/image" Target="../media/image4.png"/><Relationship Id="rId4" Type="http://schemas.openxmlformats.org/officeDocument/2006/relationships/image" Target="../media/image35.png"/></Relationships>

</file>

<file path=ppt/slides/_rels/slide6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8.xml"/><Relationship Id="rId3" Type="http://schemas.openxmlformats.org/officeDocument/2006/relationships/image" Target="../media/image4.png"/><Relationship Id="rId4" Type="http://schemas.openxmlformats.org/officeDocument/2006/relationships/image" Target="../media/image36.png"/></Relationships>

</file>

<file path=ppt/slides/_rels/slide6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9.xml"/><Relationship Id="rId3" Type="http://schemas.openxmlformats.org/officeDocument/2006/relationships/image" Target="../media/image4.png"/><Relationship Id="rId4" Type="http://schemas.openxmlformats.org/officeDocument/2006/relationships/image" Target="../media/image37.png"/></Relationships>

</file>

<file path=ppt/slides/_rels/slide7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0.xml"/><Relationship Id="rId3" Type="http://schemas.openxmlformats.org/officeDocument/2006/relationships/image" Target="../media/image4.png"/><Relationship Id="rId4" Type="http://schemas.openxmlformats.org/officeDocument/2006/relationships/image" Target="../media/image37.png"/></Relationships>

</file>

<file path=ppt/slides/_rels/slide7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1.xml"/><Relationship Id="rId3" Type="http://schemas.openxmlformats.org/officeDocument/2006/relationships/image" Target="../media/image4.png"/><Relationship Id="rId4" Type="http://schemas.openxmlformats.org/officeDocument/2006/relationships/image" Target="../media/image38.png"/></Relationships>

</file>

<file path=ppt/slides/_rels/slide7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2.xml"/><Relationship Id="rId3" Type="http://schemas.openxmlformats.org/officeDocument/2006/relationships/image" Target="../media/image4.png"/><Relationship Id="rId4" Type="http://schemas.openxmlformats.org/officeDocument/2006/relationships/image" Target="../media/image38.png"/></Relationships>

</file>

<file path=ppt/slides/_rels/slide7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3.xml"/><Relationship Id="rId3" Type="http://schemas.openxmlformats.org/officeDocument/2006/relationships/image" Target="../media/image4.png"/><Relationship Id="rId4" Type="http://schemas.openxmlformats.org/officeDocument/2006/relationships/image" Target="../media/image39.png"/></Relationships>

</file>

<file path=ppt/slides/_rels/slide7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4.xml"/><Relationship Id="rId3" Type="http://schemas.openxmlformats.org/officeDocument/2006/relationships/image" Target="../media/image4.png"/><Relationship Id="rId4" Type="http://schemas.openxmlformats.org/officeDocument/2006/relationships/image" Target="../media/image35.png"/></Relationships>

</file>

<file path=ppt/slides/_rels/slide7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5.xml"/><Relationship Id="rId3" Type="http://schemas.openxmlformats.org/officeDocument/2006/relationships/image" Target="../media/image4.png"/><Relationship Id="rId4" Type="http://schemas.openxmlformats.org/officeDocument/2006/relationships/image" Target="../media/image40.png"/></Relationships>

</file>

<file path=ppt/slides/_rels/slide7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6.xml"/><Relationship Id="rId3" Type="http://schemas.openxmlformats.org/officeDocument/2006/relationships/image" Target="../media/image4.png"/></Relationships>

</file>

<file path=ppt/slides/_rels/slide7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7.xml"/><Relationship Id="rId3" Type="http://schemas.openxmlformats.org/officeDocument/2006/relationships/image" Target="../media/image4.png"/><Relationship Id="rId4" Type="http://schemas.openxmlformats.org/officeDocument/2006/relationships/image" Target="../media/image41.png"/></Relationships>

</file>

<file path=ppt/slides/_rels/slide7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8.xml"/><Relationship Id="rId3" Type="http://schemas.openxmlformats.org/officeDocument/2006/relationships/image" Target="../media/image4.png"/><Relationship Id="rId4" Type="http://schemas.openxmlformats.org/officeDocument/2006/relationships/image" Target="../media/image41.png"/><Relationship Id="rId5" Type="http://schemas.openxmlformats.org/officeDocument/2006/relationships/image" Target="../media/image42.png"/></Relationships>

</file>

<file path=ppt/slides/_rels/slide7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9.xml"/><Relationship Id="rId3" Type="http://schemas.openxmlformats.org/officeDocument/2006/relationships/image" Target="../media/image4.png"/><Relationship Id="rId4" Type="http://schemas.openxmlformats.org/officeDocument/2006/relationships/image" Target="../media/image41.png"/><Relationship Id="rId5" Type="http://schemas.openxmlformats.org/officeDocument/2006/relationships/image" Target="../media/image42.png"/><Relationship Id="rId6" Type="http://schemas.openxmlformats.org/officeDocument/2006/relationships/image" Target="../media/image43.png"/></Relationships>

</file>

<file path=ppt/slides/_rels/slide8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0.xml"/><Relationship Id="rId3" Type="http://schemas.openxmlformats.org/officeDocument/2006/relationships/image" Target="../media/image44.png"/></Relationships>

</file>

<file path=ppt/slides/_rels/slide8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1.xml"/><Relationship Id="rId3" Type="http://schemas.openxmlformats.org/officeDocument/2006/relationships/image" Target="../media/image4.png"/></Relationships>

</file>

<file path=ppt/slides/_rels/slide8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2.xml"/><Relationship Id="rId3" Type="http://schemas.openxmlformats.org/officeDocument/2006/relationships/image" Target="../media/image4.png"/></Relationships>

</file>

<file path=ppt/slides/_rels/slide8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3.xml"/><Relationship Id="rId3" Type="http://schemas.openxmlformats.org/officeDocument/2006/relationships/image" Target="../media/image4.png"/></Relationships>

</file>

<file path=ppt/slides/_rels/slide8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4.xml"/><Relationship Id="rId3" Type="http://schemas.openxmlformats.org/officeDocument/2006/relationships/image" Target="../media/image4.png"/></Relationships>

</file>

<file path=ppt/slides/_rels/slide8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5.xml"/><Relationship Id="rId3" Type="http://schemas.openxmlformats.org/officeDocument/2006/relationships/image" Target="../media/image4.png"/></Relationships>

</file>

<file path=ppt/slides/_rels/slide8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6.xml"/><Relationship Id="rId3" Type="http://schemas.openxmlformats.org/officeDocument/2006/relationships/image" Target="../media/image4.png"/><Relationship Id="rId4" Type="http://schemas.openxmlformats.org/officeDocument/2006/relationships/image" Target="../media/image45.png"/></Relationships>

</file>

<file path=ppt/slides/_rels/slide8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7.xml"/><Relationship Id="rId3" Type="http://schemas.openxmlformats.org/officeDocument/2006/relationships/image" Target="../media/image4.png"/><Relationship Id="rId4" Type="http://schemas.openxmlformats.org/officeDocument/2006/relationships/image" Target="../media/image46.png"/></Relationships>

</file>

<file path=ppt/slides/_rels/slide8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8.xml"/><Relationship Id="rId3" Type="http://schemas.openxmlformats.org/officeDocument/2006/relationships/image" Target="../media/image4.png"/><Relationship Id="rId4" Type="http://schemas.openxmlformats.org/officeDocument/2006/relationships/image" Target="../media/image46.png"/></Relationships>

</file>

<file path=ppt/slides/_rels/slide8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9.xml"/><Relationship Id="rId3" Type="http://schemas.openxmlformats.org/officeDocument/2006/relationships/image" Target="../media/image4.png"/></Relationships>

</file>

<file path=ppt/slides/_rels/slide9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0.xml"/><Relationship Id="rId3" Type="http://schemas.openxmlformats.org/officeDocument/2006/relationships/image" Target="../media/image47.png"/></Relationships>

</file>

<file path=ppt/slides/_rels/slide9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1.xml"/><Relationship Id="rId3" Type="http://schemas.openxmlformats.org/officeDocument/2006/relationships/image" Target="../media/image48.png"/></Relationships>

</file>

<file path=ppt/slides/_rels/slide9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2.xml"/><Relationship Id="rId3" Type="http://schemas.openxmlformats.org/officeDocument/2006/relationships/image" Target="../media/image4.png"/><Relationship Id="rId4" Type="http://schemas.openxmlformats.org/officeDocument/2006/relationships/image" Target="../media/image49.png"/></Relationships>

</file>

<file path=ppt/slides/_rels/slide9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3.xml"/><Relationship Id="rId3" Type="http://schemas.openxmlformats.org/officeDocument/2006/relationships/image" Target="../media/image4.png"/><Relationship Id="rId4" Type="http://schemas.openxmlformats.org/officeDocument/2006/relationships/image" Target="../media/image49.png"/></Relationships>

</file>

<file path=ppt/slides/_rels/slide9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4.xml"/><Relationship Id="rId3" Type="http://schemas.openxmlformats.org/officeDocument/2006/relationships/image" Target="../media/image50.png"/></Relationships>

</file>

<file path=ppt/slides/_rels/slide9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5.xml"/><Relationship Id="rId3" Type="http://schemas.openxmlformats.org/officeDocument/2006/relationships/image" Target="../media/image4.png"/></Relationships>

</file>

<file path=ppt/slides/_rels/slide9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6.xml"/><Relationship Id="rId3" Type="http://schemas.openxmlformats.org/officeDocument/2006/relationships/image" Target="../media/image51.png"/></Relationships>

</file>

<file path=ppt/slides/_rels/slide9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7.xml"/><Relationship Id="rId3" Type="http://schemas.openxmlformats.org/officeDocument/2006/relationships/image" Target="../media/image4.png"/></Relationships>

</file>

<file path=ppt/slides/_rels/slide9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8.xml"/><Relationship Id="rId3" Type="http://schemas.openxmlformats.org/officeDocument/2006/relationships/image" Target="../media/image4.png"/></Relationships>

</file>

<file path=ppt/slides/_rels/slide9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9.xml"/><Relationship Id="rId3" Type="http://schemas.openxmlformats.org/officeDocument/2006/relationships/image" Target="../media/image4.png"/></Relationships>

</file>

<file path=ppt/slides/_rels/slide10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0.xml"/><Relationship Id="rId3" Type="http://schemas.openxmlformats.org/officeDocument/2006/relationships/image" Target="../media/image5.png"/><Relationship Id="rId4" Type="http://schemas.openxmlformats.org/officeDocument/2006/relationships/image" Target="../media/image52.png"/></Relationships>

</file>

<file path=ppt/slides/_rels/slide10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1.xml"/><Relationship Id="rId3" Type="http://schemas.openxmlformats.org/officeDocument/2006/relationships/image" Target="../media/image4.png"/><Relationship Id="rId4" Type="http://schemas.openxmlformats.org/officeDocument/2006/relationships/image" Target="../media/image53.png"/></Relationships>

</file>

<file path=ppt/slides/_rels/slide10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2.xml"/><Relationship Id="rId3" Type="http://schemas.openxmlformats.org/officeDocument/2006/relationships/image" Target="../media/image4.png"/><Relationship Id="rId4" Type="http://schemas.openxmlformats.org/officeDocument/2006/relationships/image" Target="../media/image53.png"/><Relationship Id="rId5" Type="http://schemas.openxmlformats.org/officeDocument/2006/relationships/image" Target="../media/image54.png"/></Relationships>

</file>

<file path=ppt/slides/_rels/slide10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3.xml"/><Relationship Id="rId3" Type="http://schemas.openxmlformats.org/officeDocument/2006/relationships/image" Target="../media/image4.png"/><Relationship Id="rId4" Type="http://schemas.openxmlformats.org/officeDocument/2006/relationships/image" Target="../media/image5.jpeg"/></Relationships>

</file>

<file path=ppt/slides/_rels/slide10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4.xml"/><Relationship Id="rId3" Type="http://schemas.openxmlformats.org/officeDocument/2006/relationships/image" Target="../media/image4.png"/><Relationship Id="rId4" Type="http://schemas.openxmlformats.org/officeDocument/2006/relationships/image" Target="../media/image55.png"/></Relationships>

</file>

<file path=ppt/slides/_rels/slide10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5.xml"/><Relationship Id="rId3" Type="http://schemas.openxmlformats.org/officeDocument/2006/relationships/image" Target="../media/image4.png"/><Relationship Id="rId4" Type="http://schemas.openxmlformats.org/officeDocument/2006/relationships/image" Target="../media/image56.png"/></Relationships>

</file>

<file path=ppt/slides/_rels/slide10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6.xml"/><Relationship Id="rId3" Type="http://schemas.openxmlformats.org/officeDocument/2006/relationships/image" Target="../media/image4.png"/><Relationship Id="rId4" Type="http://schemas.openxmlformats.org/officeDocument/2006/relationships/image" Target="../media/image6.jpeg"/></Relationships>

</file>

<file path=ppt/slides/_rels/slide10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7.xml"/></Relationships>

</file>

<file path=ppt/slides/_rels/slide10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8.xml"/><Relationship Id="rId3" Type="http://schemas.openxmlformats.org/officeDocument/2006/relationships/image" Target="../media/image4.png"/><Relationship Id="rId4" Type="http://schemas.openxmlformats.org/officeDocument/2006/relationships/image" Target="../media/image57.png"/></Relationships>

</file>

<file path=ppt/slides/_rels/slide10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9.xml"/><Relationship Id="rId3" Type="http://schemas.openxmlformats.org/officeDocument/2006/relationships/image" Target="../media/image4.png"/><Relationship Id="rId4" Type="http://schemas.openxmlformats.org/officeDocument/2006/relationships/image" Target="../media/image58.png"/></Relationships>

</file>

<file path=ppt/slides/_rels/slide1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0.xml"/><Relationship Id="rId3" Type="http://schemas.openxmlformats.org/officeDocument/2006/relationships/image" Target="../media/image4.png"/><Relationship Id="rId4" Type="http://schemas.openxmlformats.org/officeDocument/2006/relationships/image" Target="../media/image59.png"/></Relationships>

</file>

<file path=ppt/slides/_rels/slide11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1.xml"/><Relationship Id="rId3" Type="http://schemas.openxmlformats.org/officeDocument/2006/relationships/image" Target="../media/image4.png"/></Relationships>

</file>

<file path=ppt/slides/_rels/slide11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2.xml"/><Relationship Id="rId3" Type="http://schemas.openxmlformats.org/officeDocument/2006/relationships/image" Target="../media/image4.png"/></Relationships>

</file>

<file path=ppt/slides/_rels/slide11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3.xml"/><Relationship Id="rId3" Type="http://schemas.openxmlformats.org/officeDocument/2006/relationships/image" Target="../media/image4.png"/><Relationship Id="rId4" Type="http://schemas.openxmlformats.org/officeDocument/2006/relationships/image" Target="../media/image7.jpeg"/></Relationships>

</file>

<file path=ppt/slides/_rels/slide11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4.xml"/><Relationship Id="rId3" Type="http://schemas.openxmlformats.org/officeDocument/2006/relationships/image" Target="../media/image4.png"/><Relationship Id="rId4" Type="http://schemas.openxmlformats.org/officeDocument/2006/relationships/image" Target="../media/image8.jpeg"/></Relationships>

</file>

<file path=ppt/slides/_rels/slide11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5.xml"/><Relationship Id="rId3" Type="http://schemas.openxmlformats.org/officeDocument/2006/relationships/image" Target="../media/image60.png"/></Relationships>

</file>

<file path=ppt/slides/_rels/slide11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6.xml"/><Relationship Id="rId3" Type="http://schemas.openxmlformats.org/officeDocument/2006/relationships/image" Target="../media/image60.png"/><Relationship Id="rId4" Type="http://schemas.openxmlformats.org/officeDocument/2006/relationships/image" Target="../media/image61.png"/></Relationships>

</file>

<file path=ppt/slides/_rels/slide11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7.xml"/><Relationship Id="rId3" Type="http://schemas.openxmlformats.org/officeDocument/2006/relationships/image" Target="../media/image60.png"/><Relationship Id="rId4" Type="http://schemas.openxmlformats.org/officeDocument/2006/relationships/image" Target="../media/image61.png"/><Relationship Id="rId5" Type="http://schemas.openxmlformats.org/officeDocument/2006/relationships/image" Target="../media/image9.jpeg"/></Relationships>

</file>

<file path=ppt/slides/_rels/slide11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8.xml"/><Relationship Id="rId3" Type="http://schemas.openxmlformats.org/officeDocument/2006/relationships/image" Target="../media/image4.png"/></Relationships>

</file>

<file path=ppt/slides/_rels/slide11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9.xml"/><Relationship Id="rId3" Type="http://schemas.openxmlformats.org/officeDocument/2006/relationships/image" Target="../media/image10.jpeg"/></Relationships>

</file>

<file path=ppt/slides/_rels/slide12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0.xml"/><Relationship Id="rId3" Type="http://schemas.openxmlformats.org/officeDocument/2006/relationships/image" Target="../media/image4.png"/></Relationships>

</file>

<file path=ppt/slides/_rels/slide12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1.xml"/><Relationship Id="rId3" Type="http://schemas.openxmlformats.org/officeDocument/2006/relationships/image" Target="../media/image4.png"/></Relationships>

</file>

<file path=ppt/slides/_rels/slide12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2.xml"/><Relationship Id="rId3" Type="http://schemas.openxmlformats.org/officeDocument/2006/relationships/image" Target="../media/image4.png"/></Relationships>

</file>

<file path=ppt/slides/_rels/slide12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3.xml"/><Relationship Id="rId3" Type="http://schemas.openxmlformats.org/officeDocument/2006/relationships/image" Target="../media/image62.png"/></Relationships>

</file>

<file path=ppt/slides/_rels/slide12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4.xml"/><Relationship Id="rId3" Type="http://schemas.openxmlformats.org/officeDocument/2006/relationships/image" Target="../media/image4.png"/><Relationship Id="rId4" Type="http://schemas.openxmlformats.org/officeDocument/2006/relationships/image" Target="../media/image63.png"/></Relationships>

</file>

<file path=ppt/slides/_rels/slide12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5.xml"/><Relationship Id="rId3" Type="http://schemas.openxmlformats.org/officeDocument/2006/relationships/image" Target="../media/image4.png"/><Relationship Id="rId4" Type="http://schemas.openxmlformats.org/officeDocument/2006/relationships/image" Target="../media/image63.png"/><Relationship Id="rId5" Type="http://schemas.openxmlformats.org/officeDocument/2006/relationships/image" Target="../media/image64.png"/></Relationships>

</file>

<file path=ppt/slides/_rels/slide12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6.xml"/><Relationship Id="rId3" Type="http://schemas.openxmlformats.org/officeDocument/2006/relationships/image" Target="../media/image4.png"/><Relationship Id="rId4" Type="http://schemas.openxmlformats.org/officeDocument/2006/relationships/image" Target="../media/image11.jpeg"/></Relationships>

</file>

<file path=ppt/slides/_rels/slide12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7.xml"/><Relationship Id="rId3" Type="http://schemas.openxmlformats.org/officeDocument/2006/relationships/image" Target="../media/image4.png"/></Relationships>

</file>

<file path=ppt/slides/_rels/slide12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8.xml"/><Relationship Id="rId3" Type="http://schemas.openxmlformats.org/officeDocument/2006/relationships/image" Target="../media/image4.png"/></Relationships>

</file>

<file path=ppt/slides/_rels/slide12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9.xml"/><Relationship Id="rId3" Type="http://schemas.openxmlformats.org/officeDocument/2006/relationships/image" Target="../media/image4.png"/></Relationships>

</file>

<file path=ppt/slides/_rels/slide13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0.xml"/><Relationship Id="rId3" Type="http://schemas.openxmlformats.org/officeDocument/2006/relationships/image" Target="../media/image5.png"/><Relationship Id="rId4" Type="http://schemas.openxmlformats.org/officeDocument/2006/relationships/image" Target="../media/image12.jpeg"/></Relationships>

</file>

<file path=ppt/slides/_rels/slide13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1.xml"/><Relationship Id="rId3" Type="http://schemas.openxmlformats.org/officeDocument/2006/relationships/image" Target="../media/image4.png"/></Relationships>

</file>

<file path=ppt/slides/_rels/slide13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2.xml"/><Relationship Id="rId3" Type="http://schemas.openxmlformats.org/officeDocument/2006/relationships/image" Target="../media/image4.png"/></Relationships>

</file>

<file path=ppt/slides/_rels/slide13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3.xml"/><Relationship Id="rId3" Type="http://schemas.openxmlformats.org/officeDocument/2006/relationships/image" Target="../media/image65.png"/></Relationships>

</file>

<file path=ppt/slides/_rels/slide13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4.xml"/><Relationship Id="rId3" Type="http://schemas.openxmlformats.org/officeDocument/2006/relationships/image" Target="../media/image66.png"/></Relationships>

</file>

<file path=ppt/slides/_rels/slide13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5.xml"/><Relationship Id="rId3" Type="http://schemas.openxmlformats.org/officeDocument/2006/relationships/image" Target="../media/image66.png"/></Relationships>

</file>

<file path=ppt/slides/_rels/slide13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6.xml"/><Relationship Id="rId3" Type="http://schemas.openxmlformats.org/officeDocument/2006/relationships/image" Target="../media/image4.png"/><Relationship Id="rId4" Type="http://schemas.openxmlformats.org/officeDocument/2006/relationships/image" Target="../media/image67.png"/></Relationships>

</file>

<file path=ppt/slides/_rels/slide13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7.xml"/><Relationship Id="rId3" Type="http://schemas.openxmlformats.org/officeDocument/2006/relationships/image" Target="../media/image4.png"/><Relationship Id="rId4" Type="http://schemas.openxmlformats.org/officeDocument/2006/relationships/image" Target="../media/image68.png"/></Relationships>

</file>

<file path=ppt/slides/_rels/slide13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8.xml"/><Relationship Id="rId3" Type="http://schemas.openxmlformats.org/officeDocument/2006/relationships/image" Target="../media/image4.png"/><Relationship Id="rId4" Type="http://schemas.openxmlformats.org/officeDocument/2006/relationships/image" Target="../media/image68.png"/></Relationships>

</file>

<file path=ppt/slides/_rels/slide13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9.xml"/><Relationship Id="rId3" Type="http://schemas.openxmlformats.org/officeDocument/2006/relationships/image" Target="../media/image4.png"/><Relationship Id="rId4" Type="http://schemas.openxmlformats.org/officeDocument/2006/relationships/image" Target="../media/image68.png"/><Relationship Id="rId5" Type="http://schemas.openxmlformats.org/officeDocument/2006/relationships/image" Target="../media/image69.png"/></Relationships>

</file>

<file path=ppt/slides/_rels/slide14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0.xml"/><Relationship Id="rId3" Type="http://schemas.openxmlformats.org/officeDocument/2006/relationships/image" Target="../media/image70.png"/></Relationships>

</file>

<file path=ppt/slides/_rels/slide14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1.xml"/><Relationship Id="rId3" Type="http://schemas.openxmlformats.org/officeDocument/2006/relationships/image" Target="../media/image70.png"/></Relationships>

</file>

<file path=ppt/slides/_rels/slide14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2.xml"/><Relationship Id="rId3" Type="http://schemas.openxmlformats.org/officeDocument/2006/relationships/image" Target="../media/image65.png"/></Relationships>

</file>

<file path=ppt/slides/_rels/slide14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3.xml"/><Relationship Id="rId3" Type="http://schemas.openxmlformats.org/officeDocument/2006/relationships/image" Target="../media/image4.png"/></Relationships>

</file>

<file path=ppt/slides/_rels/slide14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4.xml"/><Relationship Id="rId3" Type="http://schemas.openxmlformats.org/officeDocument/2006/relationships/image" Target="../media/image5.png"/><Relationship Id="rId4" Type="http://schemas.openxmlformats.org/officeDocument/2006/relationships/image" Target="../media/image71.png"/></Relationships>

</file>

<file path=ppt/slides/_rels/slide14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5.xml"/><Relationship Id="rId3" Type="http://schemas.openxmlformats.org/officeDocument/2006/relationships/image" Target="../media/image72.png"/></Relationships>

</file>

<file path=ppt/slides/_rels/slide14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6.xml"/><Relationship Id="rId3" Type="http://schemas.openxmlformats.org/officeDocument/2006/relationships/image" Target="../media/image5.png"/><Relationship Id="rId4" Type="http://schemas.openxmlformats.org/officeDocument/2006/relationships/image" Target="../media/image73.png"/></Relationships>

</file>

<file path=ppt/slides/_rels/slide14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7.xml"/><Relationship Id="rId3" Type="http://schemas.openxmlformats.org/officeDocument/2006/relationships/image" Target="../media/image13.jpeg"/></Relationships>

</file>

<file path=ppt/slides/_rels/slide14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8.xml"/><Relationship Id="rId3" Type="http://schemas.openxmlformats.org/officeDocument/2006/relationships/image" Target="../media/image4.png"/><Relationship Id="rId4" Type="http://schemas.openxmlformats.org/officeDocument/2006/relationships/image" Target="../media/image74.png"/><Relationship Id="rId5" Type="http://schemas.openxmlformats.org/officeDocument/2006/relationships/image" Target="../media/image75.png"/></Relationships>

</file>

<file path=ppt/slides/_rels/slide14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9.xml"/><Relationship Id="rId3" Type="http://schemas.openxmlformats.org/officeDocument/2006/relationships/image" Target="../media/image4.png"/><Relationship Id="rId4" Type="http://schemas.openxmlformats.org/officeDocument/2006/relationships/image" Target="../media/image76.png"/></Relationships>

</file>

<file path=ppt/slides/_rels/slide15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0.xml"/><Relationship Id="rId3" Type="http://schemas.openxmlformats.org/officeDocument/2006/relationships/image" Target="../media/image4.png"/></Relationships>

</file>

<file path=ppt/slides/_rels/slide15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1.xml"/><Relationship Id="rId3" Type="http://schemas.openxmlformats.org/officeDocument/2006/relationships/image" Target="../media/image4.png"/></Relationships>

</file>

<file path=ppt/slides/_rels/slide15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2.xml"/><Relationship Id="rId3" Type="http://schemas.openxmlformats.org/officeDocument/2006/relationships/image" Target="../media/image4.png"/><Relationship Id="rId4" Type="http://schemas.openxmlformats.org/officeDocument/2006/relationships/hyperlink" Target="http://cyberpunklibrarian.com/iug2025"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2025 IUG PPT Template.png" descr="2025 IUG PPT Template.png"/>
          <p:cNvPicPr>
            <a:picLocks noChangeAspect="1"/>
          </p:cNvPicPr>
          <p:nvPr/>
        </p:nvPicPr>
        <p:blipFill>
          <a:blip r:embed="rId3">
            <a:extLst/>
          </a:blip>
          <a:stretch>
            <a:fillRect/>
          </a:stretch>
        </p:blipFill>
        <p:spPr>
          <a:xfrm>
            <a:off x="-239272" y="-134591"/>
            <a:ext cx="24862544" cy="13985182"/>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175" name="Sources and Resources"/>
          <p:cNvSpPr txBox="1"/>
          <p:nvPr>
            <p:ph type="title"/>
          </p:nvPr>
        </p:nvSpPr>
        <p:spPr>
          <a:xfrm>
            <a:off x="1270000" y="3753974"/>
            <a:ext cx="21844000" cy="2111773"/>
          </a:xfrm>
          <a:prstGeom prst="rect">
            <a:avLst/>
          </a:prstGeom>
        </p:spPr>
        <p:txBody>
          <a:bodyPr anchor="b"/>
          <a:lstStyle>
            <a:lvl1pPr algn="ctr">
              <a:defRPr>
                <a:gradFill flip="none" rotWithShape="1">
                  <a:gsLst>
                    <a:gs pos="0">
                      <a:srgbClr val="FFFFFF"/>
                    </a:gs>
                    <a:gs pos="100000">
                      <a:srgbClr val="15475C"/>
                    </a:gs>
                  </a:gsLst>
                  <a:lin ang="5400000" scaled="0"/>
                </a:gradFill>
              </a:defRPr>
            </a:lvl1pPr>
          </a:lstStyle>
          <a:p>
            <a:pPr/>
            <a:r>
              <a:t>Sources and Resources</a:t>
            </a:r>
          </a:p>
        </p:txBody>
      </p:sp>
      <p:sp>
        <p:nvSpPr>
          <p:cNvPr id="176" name="cyberpunklibrarian.com/iug2025"/>
          <p:cNvSpPr txBox="1"/>
          <p:nvPr>
            <p:ph type="body" sz="quarter" idx="1"/>
          </p:nvPr>
        </p:nvSpPr>
        <p:spPr>
          <a:xfrm>
            <a:off x="1270000" y="6095007"/>
            <a:ext cx="21844000" cy="2512352"/>
          </a:xfrm>
          <a:prstGeom prst="rect">
            <a:avLst/>
          </a:prstGeom>
        </p:spPr>
        <p:txBody>
          <a:bodyPr/>
          <a:lstStyle>
            <a:lvl1pPr algn="ctr">
              <a:defRPr>
                <a:latin typeface="Graphik Medium"/>
                <a:ea typeface="Graphik Medium"/>
                <a:cs typeface="Graphik Medium"/>
                <a:sym typeface="Graphik Medium"/>
              </a:defRPr>
            </a:lvl1pPr>
          </a:lstStyle>
          <a:p>
            <a:pPr/>
            <a:r>
              <a:t>cyberpunklibrarian.com/iug2025</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180" name="Electric Libraryland"/>
          <p:cNvSpPr txBox="1"/>
          <p:nvPr>
            <p:ph type="title"/>
          </p:nvPr>
        </p:nvSpPr>
        <p:spPr>
          <a:prstGeom prst="rect">
            <a:avLst/>
          </a:prstGeom>
        </p:spPr>
        <p:txBody>
          <a:bodyPr/>
          <a:lstStyle/>
          <a:p>
            <a:pPr/>
            <a:r>
              <a:t>Electric Libraryland</a:t>
            </a:r>
          </a:p>
        </p:txBody>
      </p:sp>
      <p:sp>
        <p:nvSpPr>
          <p:cNvPr id="181" name="AI, Copyright, Ownership, and Tomorrow"/>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AI, Copyright, Ownership, and Tomorrow</a:t>
            </a:r>
          </a:p>
        </p:txBody>
      </p:sp>
      <p:sp>
        <p:nvSpPr>
          <p:cNvPr id="182" name="Welcome to CWP101 - Current World Problems…"/>
          <p:cNvSpPr txBox="1"/>
          <p:nvPr>
            <p:ph type="body" sz="half" idx="1"/>
          </p:nvPr>
        </p:nvSpPr>
        <p:spPr>
          <a:xfrm>
            <a:off x="1206500" y="4248504"/>
            <a:ext cx="21971000" cy="6087619"/>
          </a:xfrm>
          <a:prstGeom prst="rect">
            <a:avLst/>
          </a:prstGeom>
        </p:spPr>
        <p:txBody>
          <a:bodyPr/>
          <a:lstStyle/>
          <a:p>
            <a:pPr/>
            <a:r>
              <a:t>Welcome to CWP101 - Current World Problems</a:t>
            </a:r>
          </a:p>
          <a:p>
            <a:pPr/>
            <a:r>
              <a:t>AI</a:t>
            </a:r>
          </a:p>
          <a:p>
            <a:pPr/>
            <a:r>
              <a:t>Copyright</a:t>
            </a:r>
          </a:p>
          <a:p>
            <a:pPr/>
            <a:r>
              <a:t>Ownership</a:t>
            </a:r>
          </a:p>
          <a:p>
            <a:pPr/>
            <a:r>
              <a:t>The varieties of Celtic music across Eastern North America</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82">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82">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8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8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8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182">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82"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186" name="Electric Libraryland"/>
          <p:cNvSpPr txBox="1"/>
          <p:nvPr>
            <p:ph type="title"/>
          </p:nvPr>
        </p:nvSpPr>
        <p:spPr>
          <a:prstGeom prst="rect">
            <a:avLst/>
          </a:prstGeom>
        </p:spPr>
        <p:txBody>
          <a:bodyPr/>
          <a:lstStyle/>
          <a:p>
            <a:pPr/>
            <a:r>
              <a:t>Electric Libraryland</a:t>
            </a:r>
          </a:p>
        </p:txBody>
      </p:sp>
      <p:sp>
        <p:nvSpPr>
          <p:cNvPr id="187" name="AI, Copyright, Ownership, and Tomorrow"/>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AI, Copyright, Ownership, and Tomorrow</a:t>
            </a:r>
          </a:p>
        </p:txBody>
      </p:sp>
      <p:sp>
        <p:nvSpPr>
          <p:cNvPr id="188" name="Welcome to CWP101 - Current World Problems…"/>
          <p:cNvSpPr txBox="1"/>
          <p:nvPr>
            <p:ph type="body" idx="1"/>
          </p:nvPr>
        </p:nvSpPr>
        <p:spPr>
          <a:prstGeom prst="rect">
            <a:avLst/>
          </a:prstGeom>
        </p:spPr>
        <p:txBody>
          <a:bodyPr/>
          <a:lstStyle/>
          <a:p>
            <a:pPr/>
            <a:r>
              <a:t>Welcome to CWP101 - Current World Problems</a:t>
            </a:r>
          </a:p>
          <a:p>
            <a:pPr/>
            <a:r>
              <a:t>AI</a:t>
            </a:r>
          </a:p>
          <a:p>
            <a:pPr/>
            <a:r>
              <a:t>Copyright</a:t>
            </a:r>
          </a:p>
          <a:p>
            <a:pPr/>
            <a:r>
              <a:t>Ownership</a:t>
            </a:r>
          </a:p>
          <a:p>
            <a:pPr>
              <a:defRPr strike="sngStrike"/>
            </a:pPr>
            <a:r>
              <a:t>The varieties of Celtic music across Eastern North America</a:t>
            </a:r>
          </a:p>
          <a:p>
            <a:pPr lvl="1"/>
            <a:r>
              <a:t>Sorry, wrong talk</a:t>
            </a:r>
          </a:p>
          <a:p>
            <a:pPr/>
            <a:r>
              <a:t>What’s coming aka </a:t>
            </a:r>
            <a:r>
              <a:rPr i="1"/>
              <a:t>The Future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192" name="Hello, I’m Dan"/>
          <p:cNvSpPr txBox="1"/>
          <p:nvPr>
            <p:ph type="title"/>
          </p:nvPr>
        </p:nvSpPr>
        <p:spPr>
          <a:prstGeom prst="rect">
            <a:avLst/>
          </a:prstGeom>
        </p:spPr>
        <p:txBody>
          <a:bodyPr/>
          <a:lstStyle/>
          <a:p>
            <a:pPr/>
            <a:r>
              <a:t>Hello, I’m Dan</a:t>
            </a:r>
          </a:p>
        </p:txBody>
      </p:sp>
      <p:sp>
        <p:nvSpPr>
          <p:cNvPr id="193" name="Member-at-Large, IUG Steering Committee"/>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Member-at-Large, IUG Steering Committee</a:t>
            </a:r>
          </a:p>
        </p:txBody>
      </p:sp>
      <p:sp>
        <p:nvSpPr>
          <p:cNvPr id="194" name="Almost 30 years in libraries…"/>
          <p:cNvSpPr txBox="1"/>
          <p:nvPr>
            <p:ph type="body" sz="half" idx="1"/>
          </p:nvPr>
        </p:nvSpPr>
        <p:spPr>
          <a:xfrm>
            <a:off x="1206500" y="4248504"/>
            <a:ext cx="21971000" cy="5042978"/>
          </a:xfrm>
          <a:prstGeom prst="rect">
            <a:avLst/>
          </a:prstGeom>
        </p:spPr>
        <p:txBody>
          <a:bodyPr/>
          <a:lstStyle/>
          <a:p>
            <a:pPr/>
            <a:r>
              <a:t>Almost 30 years in libraries</a:t>
            </a:r>
          </a:p>
          <a:p>
            <a:pPr/>
            <a:r>
              <a:t>Polaris ILS Administrator for Library Systems &amp; Services</a:t>
            </a:r>
          </a:p>
          <a:p>
            <a:pPr/>
            <a:r>
              <a:t>Author of </a:t>
            </a:r>
            <a:r>
              <a:rPr i="1"/>
              <a:t>Bricks Without Clay: Demystifying PolarisTransactions</a:t>
            </a:r>
          </a:p>
          <a:p>
            <a:pPr/>
            <a:r>
              <a:t>Long time Polaris user</a:t>
            </a:r>
          </a:p>
        </p:txBody>
      </p:sp>
      <p:pic>
        <p:nvPicPr>
          <p:cNvPr id="195" name="Dan - Punk Shirt - No Background.png" descr="Dan - Punk Shirt - No Background.png"/>
          <p:cNvPicPr>
            <a:picLocks noChangeAspect="1"/>
          </p:cNvPicPr>
          <p:nvPr/>
        </p:nvPicPr>
        <p:blipFill>
          <a:blip r:embed="rId4">
            <a:extLst/>
          </a:blip>
          <a:stretch>
            <a:fillRect/>
          </a:stretch>
        </p:blipFill>
        <p:spPr>
          <a:xfrm flipH="1" rot="10800000">
            <a:off x="16139900" y="-8226974"/>
            <a:ext cx="11035658" cy="137160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4">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9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9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9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94">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94"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202" name="pasted-movie.png" descr="pasted-movie.png"/>
          <p:cNvPicPr>
            <a:picLocks noChangeAspect="1"/>
          </p:cNvPicPr>
          <p:nvPr/>
        </p:nvPicPr>
        <p:blipFill>
          <a:blip r:embed="rId4">
            <a:extLst/>
          </a:blip>
          <a:stretch>
            <a:fillRect/>
          </a:stretch>
        </p:blipFill>
        <p:spPr>
          <a:xfrm>
            <a:off x="-120050" y="-1"/>
            <a:ext cx="7689420" cy="13716001"/>
          </a:xfrm>
          <a:prstGeom prst="rect">
            <a:avLst/>
          </a:prstGeom>
          <a:ln w="12700">
            <a:miter lim="400000"/>
          </a:ln>
        </p:spPr>
      </p:pic>
      <p:sp>
        <p:nvSpPr>
          <p:cNvPr id="203" name="https://commons.wikimedia.org/wiki/File:Scylla-_a_book_of_the_dead.jpg"/>
          <p:cNvSpPr txBox="1"/>
          <p:nvPr/>
        </p:nvSpPr>
        <p:spPr>
          <a:xfrm>
            <a:off x="15723213" y="13073497"/>
            <a:ext cx="8475727" cy="39928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
            </a:lvl1pPr>
          </a:lstStyle>
          <a:p>
            <a:pPr/>
            <a:r>
              <a:t>https://commons.wikimedia.org/wiki/File:Scylla-_a_book_of_the_dead.jpg</a:t>
            </a:r>
          </a:p>
        </p:txBody>
      </p:sp>
      <p:sp>
        <p:nvSpPr>
          <p:cNvPr id="204" name="Photo credit: Astrojunta"/>
          <p:cNvSpPr txBox="1"/>
          <p:nvPr/>
        </p:nvSpPr>
        <p:spPr>
          <a:xfrm>
            <a:off x="21438714" y="12649806"/>
            <a:ext cx="2740621"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lnSpc>
                <a:spcPct val="100000"/>
              </a:lnSpc>
              <a:spcBef>
                <a:spcPts val="0"/>
              </a:spcBef>
              <a:defRPr sz="2000">
                <a:latin typeface="Helvetica"/>
                <a:ea typeface="Helvetica"/>
                <a:cs typeface="Helvetica"/>
                <a:sym typeface="Helvetica"/>
              </a:defRPr>
            </a:lvl1pPr>
          </a:lstStyle>
          <a:p>
            <a:pPr/>
            <a:r>
              <a:t>Photo credit: Astrojunta</a:t>
            </a:r>
          </a:p>
        </p:txBody>
      </p:sp>
      <p:sp>
        <p:nvSpPr>
          <p:cNvPr id="205" name="The future is already here.…"/>
          <p:cNvSpPr txBox="1"/>
          <p:nvPr/>
        </p:nvSpPr>
        <p:spPr>
          <a:xfrm>
            <a:off x="9863292" y="5193575"/>
            <a:ext cx="11968405" cy="239123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i="1" sz="5800"/>
            </a:pPr>
            <a:r>
              <a:t>The future is already here.</a:t>
            </a:r>
          </a:p>
          <a:p>
            <a:pPr>
              <a:defRPr b="1" i="1" sz="5800"/>
            </a:pPr>
            <a:r>
              <a:t>It’s just not evenly distributed yet.</a:t>
            </a:r>
          </a:p>
        </p:txBody>
      </p:sp>
      <p:sp>
        <p:nvSpPr>
          <p:cNvPr id="206" name="~William Gibson"/>
          <p:cNvSpPr txBox="1"/>
          <p:nvPr/>
        </p:nvSpPr>
        <p:spPr>
          <a:xfrm>
            <a:off x="10331905" y="7713992"/>
            <a:ext cx="4555846"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~William Gibson</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210" name="pasted-movie.png" descr="pasted-movie.png"/>
          <p:cNvPicPr>
            <a:picLocks noChangeAspect="1"/>
          </p:cNvPicPr>
          <p:nvPr/>
        </p:nvPicPr>
        <p:blipFill>
          <a:blip r:embed="rId4">
            <a:extLst/>
          </a:blip>
          <a:stretch>
            <a:fillRect/>
          </a:stretch>
        </p:blipFill>
        <p:spPr>
          <a:xfrm>
            <a:off x="777149" y="2089898"/>
            <a:ext cx="9536205" cy="9536204"/>
          </a:xfrm>
          <a:prstGeom prst="rect">
            <a:avLst/>
          </a:prstGeom>
          <a:ln w="12700">
            <a:miter lim="400000"/>
          </a:ln>
        </p:spPr>
      </p:pic>
      <p:sp>
        <p:nvSpPr>
          <p:cNvPr id="211" name="Plane, train, auto hauling space age cargo…"/>
          <p:cNvSpPr txBox="1"/>
          <p:nvPr/>
        </p:nvSpPr>
        <p:spPr>
          <a:xfrm>
            <a:off x="11010585" y="5094834"/>
            <a:ext cx="12357507" cy="205672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i="1"/>
            </a:pPr>
            <a:r>
              <a:t>Plane, train, auto hauling space age cargo</a:t>
            </a:r>
          </a:p>
          <a:p>
            <a:pPr>
              <a:defRPr b="1" i="1"/>
            </a:pPr>
            <a:r>
              <a:t>Bizarro technology, every day is tomorrow</a:t>
            </a:r>
          </a:p>
        </p:txBody>
      </p:sp>
      <p:sp>
        <p:nvSpPr>
          <p:cNvPr id="212" name="~Aesop Rock, from the song Mindful Solutionism off the album Integrated Tech Solutions"/>
          <p:cNvSpPr txBox="1"/>
          <p:nvPr/>
        </p:nvSpPr>
        <p:spPr>
          <a:xfrm>
            <a:off x="12077082" y="7374127"/>
            <a:ext cx="11250169" cy="124703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defRPr sz="4000"/>
            </a:pPr>
            <a:r>
              <a:t>~Aesop Rock, from the song Mindful Solutionism</a:t>
            </a:r>
            <a:br/>
            <a:r>
              <a:t>off the album </a:t>
            </a:r>
            <a:r>
              <a:rPr i="1"/>
              <a:t>Integrated Tech Solutions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16" name="AI"/>
          <p:cNvSpPr txBox="1"/>
          <p:nvPr/>
        </p:nvSpPr>
        <p:spPr>
          <a:xfrm>
            <a:off x="10267950" y="4532008"/>
            <a:ext cx="3848100" cy="465198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0000"/>
            </a:lvl1pPr>
          </a:lstStyle>
          <a:p>
            <a:pPr/>
            <a:r>
              <a:t>AI</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20" name="AI"/>
          <p:cNvSpPr txBox="1"/>
          <p:nvPr/>
        </p:nvSpPr>
        <p:spPr>
          <a:xfrm>
            <a:off x="7156450" y="750605"/>
            <a:ext cx="10071100" cy="1221479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0"/>
            </a:lvl1pPr>
          </a:lstStyle>
          <a:p>
            <a:pPr/>
            <a:r>
              <a:t>AI</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24" name="AI"/>
          <p:cNvSpPr txBox="1"/>
          <p:nvPr/>
        </p:nvSpPr>
        <p:spPr>
          <a:xfrm>
            <a:off x="7156450" y="750605"/>
            <a:ext cx="10071100" cy="1221479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0"/>
            </a:lvl1pPr>
          </a:lstStyle>
          <a:p>
            <a:pPr/>
            <a:r>
              <a:t>AI</a:t>
            </a:r>
          </a:p>
        </p:txBody>
      </p:sp>
      <p:pic>
        <p:nvPicPr>
          <p:cNvPr id="225" name="pasted-movie.png" descr="pasted-movie.png"/>
          <p:cNvPicPr>
            <a:picLocks noChangeAspect="1"/>
          </p:cNvPicPr>
          <p:nvPr/>
        </p:nvPicPr>
        <p:blipFill>
          <a:blip r:embed="rId4">
            <a:extLst/>
          </a:blip>
          <a:stretch>
            <a:fillRect/>
          </a:stretch>
        </p:blipFill>
        <p:spPr>
          <a:xfrm>
            <a:off x="9116522" y="5103517"/>
            <a:ext cx="3230891" cy="2855637"/>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29" name="0b12d3f042252179.jpeg" descr="0b12d3f042252179.jpeg"/>
          <p:cNvPicPr>
            <a:picLocks noChangeAspect="1"/>
          </p:cNvPicPr>
          <p:nvPr/>
        </p:nvPicPr>
        <p:blipFill>
          <a:blip r:embed="rId3">
            <a:extLst/>
          </a:blip>
          <a:stretch>
            <a:fillRect/>
          </a:stretch>
        </p:blipFill>
        <p:spPr>
          <a:xfrm>
            <a:off x="7046115" y="-1"/>
            <a:ext cx="10291771" cy="13716001"/>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33" name="pasted-movie.png" descr="pasted-movie.png"/>
          <p:cNvPicPr>
            <a:picLocks noChangeAspect="1"/>
          </p:cNvPicPr>
          <p:nvPr/>
        </p:nvPicPr>
        <p:blipFill>
          <a:blip r:embed="rId3">
            <a:extLst/>
          </a:blip>
          <a:stretch>
            <a:fillRect/>
          </a:stretch>
        </p:blipFill>
        <p:spPr>
          <a:xfrm>
            <a:off x="7587537" y="7760761"/>
            <a:ext cx="9675177" cy="5971399"/>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37" name="pasted-movie.png" descr="pasted-movie.png"/>
          <p:cNvPicPr>
            <a:picLocks noChangeAspect="1"/>
          </p:cNvPicPr>
          <p:nvPr/>
        </p:nvPicPr>
        <p:blipFill>
          <a:blip r:embed="rId3">
            <a:extLst/>
          </a:blip>
          <a:stretch>
            <a:fillRect/>
          </a:stretch>
        </p:blipFill>
        <p:spPr>
          <a:xfrm>
            <a:off x="7587537" y="7760761"/>
            <a:ext cx="9675177" cy="5971399"/>
          </a:xfrm>
          <a:prstGeom prst="rect">
            <a:avLst/>
          </a:prstGeom>
          <a:ln w="12700">
            <a:miter lim="400000"/>
          </a:ln>
        </p:spPr>
      </p:pic>
      <p:pic>
        <p:nvPicPr>
          <p:cNvPr id="238" name="Dunce Cap.png" descr="Dunce Cap.png"/>
          <p:cNvPicPr>
            <a:picLocks noChangeAspect="1"/>
          </p:cNvPicPr>
          <p:nvPr/>
        </p:nvPicPr>
        <p:blipFill>
          <a:blip r:embed="rId4">
            <a:extLst/>
          </a:blip>
          <a:stretch>
            <a:fillRect/>
          </a:stretch>
        </p:blipFill>
        <p:spPr>
          <a:xfrm>
            <a:off x="9974460" y="1359304"/>
            <a:ext cx="5702301" cy="7772401"/>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42" name="Problems Within AI"/>
          <p:cNvSpPr txBox="1"/>
          <p:nvPr/>
        </p:nvSpPr>
        <p:spPr>
          <a:xfrm>
            <a:off x="6376034" y="4735686"/>
            <a:ext cx="11631931" cy="162686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0000"/>
            </a:lvl1pPr>
          </a:lstStyle>
          <a:p>
            <a:pPr/>
            <a:r>
              <a:t>Problems Within AI</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246" name="pasted-movie.png" descr="pasted-movie.png"/>
          <p:cNvPicPr>
            <a:picLocks noChangeAspect="1"/>
          </p:cNvPicPr>
          <p:nvPr/>
        </p:nvPicPr>
        <p:blipFill>
          <a:blip r:embed="rId4">
            <a:extLst/>
          </a:blip>
          <a:stretch>
            <a:fillRect/>
          </a:stretch>
        </p:blipFill>
        <p:spPr>
          <a:xfrm>
            <a:off x="774700" y="2095500"/>
            <a:ext cx="9537700" cy="9537700"/>
          </a:xfrm>
          <a:prstGeom prst="rect">
            <a:avLst/>
          </a:prstGeom>
          <a:ln w="12700">
            <a:miter lim="400000"/>
          </a:ln>
        </p:spPr>
      </p:pic>
      <p:sp>
        <p:nvSpPr>
          <p:cNvPr id="247" name="Hackers and mindjackers are on the front lines…"/>
          <p:cNvSpPr txBox="1"/>
          <p:nvPr/>
        </p:nvSpPr>
        <p:spPr>
          <a:xfrm>
            <a:off x="10735881" y="2890221"/>
            <a:ext cx="13120345" cy="564895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i="1" sz="4600"/>
            </a:pPr>
            <a:r>
              <a:t>Hackers and mindjackers are on the front lines</a:t>
            </a:r>
          </a:p>
          <a:p>
            <a:pPr>
              <a:defRPr b="1" i="1" sz="4600"/>
            </a:pPr>
            <a:r>
              <a:t>While cryptocurrency</a:t>
            </a:r>
          </a:p>
          <a:p>
            <a:pPr>
              <a:defRPr b="1" i="1" sz="4600"/>
            </a:pPr>
            <a:r>
              <a:t>Is our gold mine</a:t>
            </a:r>
          </a:p>
          <a:p>
            <a:pPr>
              <a:defRPr b="1" i="1" sz="4600"/>
            </a:pPr>
            <a:r>
              <a:t>We barely trust each other but we have to</a:t>
            </a:r>
          </a:p>
          <a:p>
            <a:pPr>
              <a:defRPr b="1" i="1" sz="4600"/>
            </a:pPr>
            <a:r>
              <a:t>Because we know full well we can’t trust you</a:t>
            </a:r>
          </a:p>
        </p:txBody>
      </p:sp>
      <p:sp>
        <p:nvSpPr>
          <p:cNvPr id="248" name="~Mike Dynamo, Funan Beat Empire. From the song Megacity,  off the album Retrofuturism"/>
          <p:cNvSpPr txBox="1"/>
          <p:nvPr/>
        </p:nvSpPr>
        <p:spPr>
          <a:xfrm>
            <a:off x="13467378" y="8759390"/>
            <a:ext cx="9944101" cy="2114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r>
              <a:t>~Mike Dynamo, Funan Beat Empire.</a:t>
            </a:r>
            <a:br/>
            <a:r>
              <a:t>From the song Megacity, </a:t>
            </a:r>
            <a:br/>
            <a:r>
              <a:t>off the album </a:t>
            </a:r>
            <a:r>
              <a:rPr i="1"/>
              <a:t>Retrofuturism</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52" name="AI With Its Pants Down.png" descr="AI With Its Pants Down.png"/>
          <p:cNvPicPr>
            <a:picLocks noChangeAspect="1"/>
          </p:cNvPicPr>
          <p:nvPr/>
        </p:nvPicPr>
        <p:blipFill>
          <a:blip r:embed="rId3">
            <a:extLst/>
          </a:blip>
          <a:stretch>
            <a:fillRect/>
          </a:stretch>
        </p:blipFill>
        <p:spPr>
          <a:xfrm>
            <a:off x="7200900" y="400050"/>
            <a:ext cx="9982200" cy="12915900"/>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56" name="pasted-movie.png" descr="pasted-movie.png"/>
          <p:cNvPicPr>
            <a:picLocks noChangeAspect="1"/>
          </p:cNvPicPr>
          <p:nvPr/>
        </p:nvPicPr>
        <p:blipFill>
          <a:blip r:embed="rId3">
            <a:extLst/>
          </a:blip>
          <a:stretch>
            <a:fillRect/>
          </a:stretch>
        </p:blipFill>
        <p:spPr>
          <a:xfrm>
            <a:off x="5232903" y="862874"/>
            <a:ext cx="13691968" cy="11990252"/>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60" name="Hunter deButts"/>
          <p:cNvSpPr txBox="1"/>
          <p:nvPr/>
        </p:nvSpPr>
        <p:spPr>
          <a:xfrm>
            <a:off x="2936239" y="2886941"/>
            <a:ext cx="18511521"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Hunter deButts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64" name="David Mayer"/>
          <p:cNvSpPr txBox="1"/>
          <p:nvPr/>
        </p:nvSpPr>
        <p:spPr>
          <a:xfrm>
            <a:off x="4584700" y="2922051"/>
            <a:ext cx="15214601"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David Mayer</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68" name="pasted-movie.png" descr="pasted-movie.png"/>
          <p:cNvPicPr>
            <a:picLocks noChangeAspect="1"/>
          </p:cNvPicPr>
          <p:nvPr/>
        </p:nvPicPr>
        <p:blipFill>
          <a:blip r:embed="rId3">
            <a:extLst/>
          </a:blip>
          <a:stretch>
            <a:fillRect/>
          </a:stretch>
        </p:blipFill>
        <p:spPr>
          <a:xfrm>
            <a:off x="1913030" y="0"/>
            <a:ext cx="20557940" cy="13716000"/>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72" name="Hi Mark!…"/>
          <p:cNvSpPr txBox="1"/>
          <p:nvPr/>
        </p:nvSpPr>
        <p:spPr>
          <a:xfrm>
            <a:off x="4174388" y="2167275"/>
            <a:ext cx="16035224" cy="93814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Hi Mark!</a:t>
            </a:r>
          </a:p>
          <a:p>
            <a:pPr/>
            <a:r>
              <a:t>One of the front desk librarians at the Dinah Branch had a </a:t>
            </a:r>
          </a:p>
          <a:p>
            <a:pPr/>
            <a:r>
              <a:t>question about how to edit a bibliographic record in Leap. </a:t>
            </a:r>
          </a:p>
          <a:p>
            <a:pPr/>
            <a:r>
              <a:t>I gave her a quick walk through, but you know more than I</a:t>
            </a:r>
          </a:p>
          <a:p>
            <a:pPr/>
            <a:r>
              <a:t>do .When you get a chance, could you email Coreen and </a:t>
            </a:r>
          </a:p>
          <a:p>
            <a:pPr/>
            <a:r>
              <a:t>see if she still needs some help?</a:t>
            </a:r>
          </a:p>
          <a:p>
            <a:pPr/>
            <a:r>
              <a:t>Thanks!</a:t>
            </a:r>
          </a:p>
          <a:p>
            <a:pPr/>
            <a:r>
              <a:t>Holly</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76" name="Hi Mark!…"/>
          <p:cNvSpPr txBox="1"/>
          <p:nvPr/>
        </p:nvSpPr>
        <p:spPr>
          <a:xfrm>
            <a:off x="4174388" y="2167275"/>
            <a:ext cx="16035224" cy="93814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Hi Mark!</a:t>
            </a:r>
          </a:p>
          <a:p>
            <a:pPr/>
            <a:r>
              <a:t>One of the front desk librarians at the Dinah Branch had a </a:t>
            </a:r>
          </a:p>
          <a:p>
            <a:pPr/>
            <a:r>
              <a:t>question about how to edit a bibliographic record in Leap. </a:t>
            </a:r>
          </a:p>
          <a:p>
            <a:pPr/>
            <a:r>
              <a:t>I gave her a quick walk through, but you know more than I</a:t>
            </a:r>
          </a:p>
          <a:p>
            <a:pPr/>
            <a:r>
              <a:t>do .When you get a chance, could you email Coreen and </a:t>
            </a:r>
          </a:p>
          <a:p>
            <a:pPr/>
            <a:r>
              <a:t>see if she still needs some help?</a:t>
            </a:r>
          </a:p>
          <a:p>
            <a:pPr/>
            <a:r>
              <a:t>Thanks!</a:t>
            </a:r>
          </a:p>
          <a:p>
            <a:pPr/>
            <a:r>
              <a:t>Holly</a:t>
            </a:r>
          </a:p>
        </p:txBody>
      </p:sp>
      <p:pic>
        <p:nvPicPr>
          <p:cNvPr id="277" name="Squiggle - Red.png" descr="Squiggle - Red.png"/>
          <p:cNvPicPr>
            <a:picLocks noChangeAspect="1"/>
          </p:cNvPicPr>
          <p:nvPr/>
        </p:nvPicPr>
        <p:blipFill>
          <a:blip r:embed="rId4">
            <a:extLst/>
          </a:blip>
          <a:stretch>
            <a:fillRect/>
          </a:stretch>
        </p:blipFill>
        <p:spPr>
          <a:xfrm>
            <a:off x="9931441" y="3975017"/>
            <a:ext cx="2933500" cy="581555"/>
          </a:xfrm>
          <a:prstGeom prst="rect">
            <a:avLst/>
          </a:prstGeom>
          <a:ln w="12700">
            <a:miter lim="400000"/>
          </a:ln>
        </p:spPr>
      </p:pic>
      <p:pic>
        <p:nvPicPr>
          <p:cNvPr id="278" name="Squiggle - Red.png" descr="Squiggle - Red.png"/>
          <p:cNvPicPr>
            <a:picLocks noChangeAspect="1"/>
          </p:cNvPicPr>
          <p:nvPr/>
        </p:nvPicPr>
        <p:blipFill>
          <a:blip r:embed="rId4">
            <a:extLst/>
          </a:blip>
          <a:stretch>
            <a:fillRect/>
          </a:stretch>
        </p:blipFill>
        <p:spPr>
          <a:xfrm>
            <a:off x="14218994" y="4040546"/>
            <a:ext cx="2272417" cy="450497"/>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82" name="Hi Mark!…"/>
          <p:cNvSpPr txBox="1"/>
          <p:nvPr/>
        </p:nvSpPr>
        <p:spPr>
          <a:xfrm>
            <a:off x="4174388" y="2167275"/>
            <a:ext cx="16035224" cy="93814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Hi Mark!</a:t>
            </a:r>
          </a:p>
          <a:p>
            <a:pPr/>
            <a:r>
              <a:t>One of the front desk librarians at the Dinah Branch had a </a:t>
            </a:r>
          </a:p>
          <a:p>
            <a:pPr/>
            <a:r>
              <a:t>question about how to edit a bibliographic record in Leap. </a:t>
            </a:r>
          </a:p>
          <a:p>
            <a:pPr/>
            <a:r>
              <a:t>I gave her a quick walk through, but you know more than I</a:t>
            </a:r>
          </a:p>
          <a:p>
            <a:pPr/>
            <a:r>
              <a:t>do .When you get a chance, could you email Coreen and </a:t>
            </a:r>
          </a:p>
          <a:p>
            <a:pPr/>
            <a:r>
              <a:t>see if she still needs some help?</a:t>
            </a:r>
          </a:p>
          <a:p>
            <a:pPr/>
            <a:r>
              <a:t>Thanks!</a:t>
            </a:r>
          </a:p>
          <a:p>
            <a:pPr/>
            <a:r>
              <a:t>Holly</a:t>
            </a:r>
          </a:p>
        </p:txBody>
      </p:sp>
      <p:pic>
        <p:nvPicPr>
          <p:cNvPr id="283" name="Squiggle - Blue.png" descr="Squiggle - Blue.png"/>
          <p:cNvPicPr>
            <a:picLocks noChangeAspect="1"/>
          </p:cNvPicPr>
          <p:nvPr/>
        </p:nvPicPr>
        <p:blipFill>
          <a:blip r:embed="rId4">
            <a:extLst/>
          </a:blip>
          <a:stretch>
            <a:fillRect/>
          </a:stretch>
        </p:blipFill>
        <p:spPr>
          <a:xfrm>
            <a:off x="9130554" y="7710134"/>
            <a:ext cx="2785940" cy="552301"/>
          </a:xfrm>
          <a:prstGeom prst="rect">
            <a:avLst/>
          </a:prstGeom>
          <a:ln w="12700">
            <a:miter lim="400000"/>
          </a:ln>
        </p:spPr>
      </p:pic>
      <p:pic>
        <p:nvPicPr>
          <p:cNvPr id="284" name="Squiggle - Red.png" descr="Squiggle - Red.png"/>
          <p:cNvPicPr>
            <a:picLocks noChangeAspect="1"/>
          </p:cNvPicPr>
          <p:nvPr/>
        </p:nvPicPr>
        <p:blipFill>
          <a:blip r:embed="rId5">
            <a:extLst/>
          </a:blip>
          <a:stretch>
            <a:fillRect/>
          </a:stretch>
        </p:blipFill>
        <p:spPr>
          <a:xfrm>
            <a:off x="9931441" y="3975017"/>
            <a:ext cx="2933500" cy="581555"/>
          </a:xfrm>
          <a:prstGeom prst="rect">
            <a:avLst/>
          </a:prstGeom>
          <a:ln w="12700">
            <a:miter lim="400000"/>
          </a:ln>
        </p:spPr>
      </p:pic>
      <p:pic>
        <p:nvPicPr>
          <p:cNvPr id="285" name="Squiggle - Red.png" descr="Squiggle - Red.png"/>
          <p:cNvPicPr>
            <a:picLocks noChangeAspect="1"/>
          </p:cNvPicPr>
          <p:nvPr/>
        </p:nvPicPr>
        <p:blipFill>
          <a:blip r:embed="rId5">
            <a:extLst/>
          </a:blip>
          <a:stretch>
            <a:fillRect/>
          </a:stretch>
        </p:blipFill>
        <p:spPr>
          <a:xfrm>
            <a:off x="14218994" y="4040546"/>
            <a:ext cx="2272417" cy="450497"/>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289" name="Hi Mark!…"/>
          <p:cNvSpPr txBox="1"/>
          <p:nvPr/>
        </p:nvSpPr>
        <p:spPr>
          <a:xfrm>
            <a:off x="4174388" y="2167275"/>
            <a:ext cx="16035224" cy="93814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Hi Mark!</a:t>
            </a:r>
          </a:p>
          <a:p>
            <a:pPr/>
            <a:r>
              <a:t>One of the front desk librarians at the Dinah Branch had a </a:t>
            </a:r>
          </a:p>
          <a:p>
            <a:pPr/>
            <a:r>
              <a:t>question about how to edit a bibliographic record in Leap. </a:t>
            </a:r>
          </a:p>
          <a:p>
            <a:pPr/>
            <a:r>
              <a:t>I gave her a quick walk through, but you know more than I</a:t>
            </a:r>
          </a:p>
          <a:p>
            <a:pPr/>
            <a:r>
              <a:t>do .When you get a chance, could you email Coreen and </a:t>
            </a:r>
          </a:p>
          <a:p>
            <a:pPr/>
            <a:r>
              <a:t>see if she still needs some help?</a:t>
            </a:r>
          </a:p>
          <a:p>
            <a:pPr/>
            <a:r>
              <a:t>Thanks!</a:t>
            </a:r>
          </a:p>
          <a:p>
            <a:pPr/>
            <a:r>
              <a:t>Holly</a:t>
            </a:r>
          </a:p>
        </p:txBody>
      </p:sp>
      <p:pic>
        <p:nvPicPr>
          <p:cNvPr id="290" name="Squiggle - Blue.png" descr="Squiggle - Blue.png"/>
          <p:cNvPicPr>
            <a:picLocks noChangeAspect="1"/>
          </p:cNvPicPr>
          <p:nvPr/>
        </p:nvPicPr>
        <p:blipFill>
          <a:blip r:embed="rId4">
            <a:extLst/>
          </a:blip>
          <a:stretch>
            <a:fillRect/>
          </a:stretch>
        </p:blipFill>
        <p:spPr>
          <a:xfrm>
            <a:off x="9130554" y="7710134"/>
            <a:ext cx="2785940" cy="552301"/>
          </a:xfrm>
          <a:prstGeom prst="rect">
            <a:avLst/>
          </a:prstGeom>
          <a:ln w="12700">
            <a:miter lim="400000"/>
          </a:ln>
        </p:spPr>
      </p:pic>
      <p:pic>
        <p:nvPicPr>
          <p:cNvPr id="291" name="Squiggle - Red.png" descr="Squiggle - Red.png"/>
          <p:cNvPicPr>
            <a:picLocks noChangeAspect="1"/>
          </p:cNvPicPr>
          <p:nvPr/>
        </p:nvPicPr>
        <p:blipFill>
          <a:blip r:embed="rId5">
            <a:extLst/>
          </a:blip>
          <a:stretch>
            <a:fillRect/>
          </a:stretch>
        </p:blipFill>
        <p:spPr>
          <a:xfrm>
            <a:off x="9931441" y="3975017"/>
            <a:ext cx="2933500" cy="581555"/>
          </a:xfrm>
          <a:prstGeom prst="rect">
            <a:avLst/>
          </a:prstGeom>
          <a:ln w="12700">
            <a:miter lim="400000"/>
          </a:ln>
        </p:spPr>
      </p:pic>
      <p:pic>
        <p:nvPicPr>
          <p:cNvPr id="292" name="Squiggle - Red.png" descr="Squiggle - Red.png"/>
          <p:cNvPicPr>
            <a:picLocks noChangeAspect="1"/>
          </p:cNvPicPr>
          <p:nvPr/>
        </p:nvPicPr>
        <p:blipFill>
          <a:blip r:embed="rId5">
            <a:extLst/>
          </a:blip>
          <a:stretch>
            <a:fillRect/>
          </a:stretch>
        </p:blipFill>
        <p:spPr>
          <a:xfrm>
            <a:off x="14218994" y="4040546"/>
            <a:ext cx="2272417" cy="450497"/>
          </a:xfrm>
          <a:prstGeom prst="rect">
            <a:avLst/>
          </a:prstGeom>
          <a:ln w="12700">
            <a:miter lim="400000"/>
          </a:ln>
        </p:spPr>
      </p:pic>
      <p:pic>
        <p:nvPicPr>
          <p:cNvPr id="293" name="Tool tip - suffixes.png" descr="Tool tip - suffixes.png"/>
          <p:cNvPicPr>
            <a:picLocks noChangeAspect="1"/>
          </p:cNvPicPr>
          <p:nvPr/>
        </p:nvPicPr>
        <p:blipFill>
          <a:blip r:embed="rId6">
            <a:extLst/>
          </a:blip>
          <a:stretch>
            <a:fillRect/>
          </a:stretch>
        </p:blipFill>
        <p:spPr>
          <a:xfrm>
            <a:off x="10466775" y="7875624"/>
            <a:ext cx="6071478" cy="4040501"/>
          </a:xfrm>
          <a:prstGeom prst="rect">
            <a:avLst/>
          </a:pr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297" name="Office Space.png" descr="Office Space.png"/>
          <p:cNvPicPr>
            <a:picLocks noChangeAspect="1"/>
          </p:cNvPicPr>
          <p:nvPr/>
        </p:nvPicPr>
        <p:blipFill>
          <a:blip r:embed="rId3">
            <a:extLst/>
          </a:blip>
          <a:stretch>
            <a:fillRect/>
          </a:stretch>
        </p:blipFill>
        <p:spPr>
          <a:xfrm>
            <a:off x="0" y="596900"/>
            <a:ext cx="24384001" cy="12522200"/>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01" name="Artificial Intelligence"/>
          <p:cNvSpPr txBox="1"/>
          <p:nvPr/>
        </p:nvSpPr>
        <p:spPr>
          <a:xfrm>
            <a:off x="2520823" y="2388462"/>
            <a:ext cx="19342355" cy="26192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7000"/>
            </a:lvl1pPr>
          </a:lstStyle>
          <a:p>
            <a:pPr/>
            <a:r>
              <a:t>Artificial Intelligence</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05" name="Artificial Intelligence"/>
          <p:cNvSpPr txBox="1"/>
          <p:nvPr/>
        </p:nvSpPr>
        <p:spPr>
          <a:xfrm>
            <a:off x="2520823" y="2388462"/>
            <a:ext cx="19342355" cy="26192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17000"/>
            </a:pPr>
            <a:r>
              <a:rPr strike="sngStrike"/>
              <a:t>Artificial</a:t>
            </a:r>
            <a:r>
              <a:t> Intelligence</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09" name="Artificial Intelligence"/>
          <p:cNvSpPr txBox="1"/>
          <p:nvPr/>
        </p:nvSpPr>
        <p:spPr>
          <a:xfrm>
            <a:off x="2520823" y="2388462"/>
            <a:ext cx="19342355" cy="26192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trike="sngStrike" sz="17000"/>
            </a:lvl1pPr>
          </a:lstStyle>
          <a:p>
            <a:pPr/>
            <a:r>
              <a:t>Artificial Intelligence</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13" name="Artificial Intelligence"/>
          <p:cNvSpPr txBox="1"/>
          <p:nvPr/>
        </p:nvSpPr>
        <p:spPr>
          <a:xfrm>
            <a:off x="2520823" y="2388462"/>
            <a:ext cx="19342355" cy="26192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trike="sngStrike" sz="17000"/>
            </a:lvl1pPr>
          </a:lstStyle>
          <a:p>
            <a:pPr/>
            <a:r>
              <a:t>Artificial Intelligence</a:t>
            </a:r>
          </a:p>
        </p:txBody>
      </p:sp>
      <p:pic>
        <p:nvPicPr>
          <p:cNvPr id="314" name="Equation.png" descr="Equation.png"/>
          <p:cNvPicPr>
            <a:picLocks noChangeAspect="1"/>
          </p:cNvPicPr>
          <p:nvPr/>
        </p:nvPicPr>
        <p:blipFill>
          <a:blip r:embed="rId4">
            <a:extLst/>
          </a:blip>
          <a:stretch>
            <a:fillRect/>
          </a:stretch>
        </p:blipFill>
        <p:spPr>
          <a:xfrm>
            <a:off x="976395" y="7351059"/>
            <a:ext cx="12564822" cy="1580482"/>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18" name="Artificial Intelligence"/>
          <p:cNvSpPr txBox="1"/>
          <p:nvPr/>
        </p:nvSpPr>
        <p:spPr>
          <a:xfrm>
            <a:off x="2520823" y="2388462"/>
            <a:ext cx="19342355" cy="26192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trike="sngStrike" sz="17000"/>
            </a:lvl1pPr>
          </a:lstStyle>
          <a:p>
            <a:pPr/>
            <a:r>
              <a:t>Artificial Intelligence</a:t>
            </a:r>
          </a:p>
        </p:txBody>
      </p:sp>
      <p:pic>
        <p:nvPicPr>
          <p:cNvPr id="319" name="Equation.png" descr="Equation.png"/>
          <p:cNvPicPr>
            <a:picLocks noChangeAspect="1"/>
          </p:cNvPicPr>
          <p:nvPr/>
        </p:nvPicPr>
        <p:blipFill>
          <a:blip r:embed="rId4">
            <a:extLst/>
          </a:blip>
          <a:stretch>
            <a:fillRect/>
          </a:stretch>
        </p:blipFill>
        <p:spPr>
          <a:xfrm>
            <a:off x="976395" y="7351059"/>
            <a:ext cx="12564822" cy="1580482"/>
          </a:xfrm>
          <a:prstGeom prst="rect">
            <a:avLst/>
          </a:prstGeom>
          <a:ln w="12700">
            <a:miter lim="400000"/>
          </a:ln>
        </p:spPr>
      </p:pic>
      <p:sp>
        <p:nvSpPr>
          <p:cNvPr id="320" name="Five hours' New York jet lag and Cayce Pollard wakes in Camden Town to the dire and ever-circling wolves of  disrupted circadian rhythm."/>
          <p:cNvSpPr txBox="1"/>
          <p:nvPr/>
        </p:nvSpPr>
        <p:spPr>
          <a:xfrm>
            <a:off x="12861829" y="6757259"/>
            <a:ext cx="10545776" cy="27680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Five hours' New York jet lag and</a:t>
            </a:r>
            <a:br/>
            <a:r>
              <a:t>Cayce Pollard wakes in Camden Town</a:t>
            </a:r>
            <a:br/>
            <a:r>
              <a:t>to the dire and ever-circling wolves of </a:t>
            </a:r>
            <a:br/>
            <a:r>
              <a:t>disrupted circadian rhythm.</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24" name="The LLMentalist Effect"/>
          <p:cNvSpPr txBox="1"/>
          <p:nvPr/>
        </p:nvSpPr>
        <p:spPr>
          <a:xfrm>
            <a:off x="1934527" y="3390619"/>
            <a:ext cx="20514946" cy="23704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5000"/>
            </a:lvl1pPr>
          </a:lstStyle>
          <a:p>
            <a:pPr/>
            <a:r>
              <a:t>The LLMentalist Effect</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328" name="pasted-movie.png" descr="pasted-movie.png"/>
          <p:cNvPicPr>
            <a:picLocks noChangeAspect="1"/>
          </p:cNvPicPr>
          <p:nvPr/>
        </p:nvPicPr>
        <p:blipFill>
          <a:blip r:embed="rId3">
            <a:extLst/>
          </a:blip>
          <a:stretch>
            <a:fillRect/>
          </a:stretch>
        </p:blipFill>
        <p:spPr>
          <a:xfrm>
            <a:off x="3431281" y="0"/>
            <a:ext cx="17521438" cy="13716000"/>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332" name="pasted-movie.png" descr="pasted-movie.png"/>
          <p:cNvPicPr>
            <a:picLocks noChangeAspect="1"/>
          </p:cNvPicPr>
          <p:nvPr/>
        </p:nvPicPr>
        <p:blipFill>
          <a:blip r:embed="rId4">
            <a:extLst/>
          </a:blip>
          <a:stretch>
            <a:fillRect/>
          </a:stretch>
        </p:blipFill>
        <p:spPr>
          <a:xfrm>
            <a:off x="11278" y="0"/>
            <a:ext cx="24361444" cy="13716000"/>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36" name="This is new technology!…"/>
          <p:cNvSpPr txBox="1"/>
          <p:nvPr/>
        </p:nvSpPr>
        <p:spPr>
          <a:xfrm>
            <a:off x="7101744" y="3742197"/>
            <a:ext cx="10180511" cy="623160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300"/>
            </a:pPr>
            <a:r>
              <a:t>This is new technology!</a:t>
            </a:r>
          </a:p>
          <a:p>
            <a:pPr algn="ctr">
              <a:defRPr b="1" sz="5300"/>
            </a:pPr>
            <a:r>
              <a:t>It’s not perfect!</a:t>
            </a:r>
          </a:p>
          <a:p>
            <a:pPr algn="ctr">
              <a:defRPr b="1" sz="5300"/>
            </a:pPr>
            <a:r>
              <a:t>It’s early days!</a:t>
            </a:r>
          </a:p>
          <a:p>
            <a:pPr algn="ctr">
              <a:defRPr b="1" sz="5300"/>
            </a:pPr>
            <a:r>
              <a:t>This is a beta!</a:t>
            </a:r>
          </a:p>
          <a:p>
            <a:pPr algn="ctr">
              <a:defRPr b="1" sz="5300"/>
            </a:pPr>
            <a:r>
              <a:t>Things will get better with time!</a:t>
            </a:r>
          </a:p>
        </p:txBody>
      </p:sp>
      <p:sp>
        <p:nvSpPr>
          <p:cNvPr id="337" name="Managing Expectations"/>
          <p:cNvSpPr txBox="1"/>
          <p:nvPr/>
        </p:nvSpPr>
        <p:spPr>
          <a:xfrm>
            <a:off x="7290054" y="1100214"/>
            <a:ext cx="9803893" cy="11306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6800"/>
            </a:lvl1pPr>
          </a:lstStyle>
          <a:p>
            <a:pPr/>
            <a:r>
              <a:t>Managing Expectations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36">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33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33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336">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336">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336">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336" grpId="1"/>
    </p:bldLst>
  </p:timing>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341" name="pasted-movie.png" descr="pasted-movie.png"/>
          <p:cNvPicPr>
            <a:picLocks noChangeAspect="1"/>
          </p:cNvPicPr>
          <p:nvPr/>
        </p:nvPicPr>
        <p:blipFill>
          <a:blip r:embed="rId3">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45" name="20 Questions"/>
          <p:cNvSpPr txBox="1"/>
          <p:nvPr/>
        </p:nvSpPr>
        <p:spPr>
          <a:xfrm>
            <a:off x="8183244" y="3463973"/>
            <a:ext cx="8017511" cy="162686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0000"/>
            </a:lvl1pPr>
          </a:lstStyle>
          <a:p>
            <a:pPr/>
            <a:r>
              <a:t>20 Questions</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49" name="20 x 10100 Questions"/>
          <p:cNvSpPr txBox="1"/>
          <p:nvPr/>
        </p:nvSpPr>
        <p:spPr>
          <a:xfrm>
            <a:off x="6076950" y="3462108"/>
            <a:ext cx="12230101" cy="162686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sz="10000"/>
            </a:pPr>
            <a:r>
              <a:t>20 x 10</a:t>
            </a:r>
            <a:r>
              <a:rPr baseline="31999"/>
              <a:t>100</a:t>
            </a:r>
            <a:r>
              <a:t> Questions</a:t>
            </a:r>
          </a:p>
        </p:txBody>
      </p:sp>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53" name="B U G"/>
          <p:cNvSpPr txBox="1"/>
          <p:nvPr/>
        </p:nvSpPr>
        <p:spPr>
          <a:xfrm>
            <a:off x="8629650" y="2889593"/>
            <a:ext cx="7124700"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B U G</a:t>
            </a:r>
          </a:p>
        </p:txBody>
      </p:sp>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57" name="Hallucination"/>
          <p:cNvSpPr txBox="1"/>
          <p:nvPr/>
        </p:nvSpPr>
        <p:spPr>
          <a:xfrm>
            <a:off x="935036" y="4899029"/>
            <a:ext cx="22513926" cy="39179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5000">
                <a:solidFill>
                  <a:srgbClr val="7A81FF"/>
                </a:solidFill>
                <a:latin typeface="Phosphate Inline"/>
                <a:ea typeface="Phosphate Inline"/>
                <a:cs typeface="Phosphate Inline"/>
                <a:sym typeface="Phosphate Inline"/>
              </a:defRPr>
            </a:lvl1pPr>
          </a:lstStyle>
          <a:p>
            <a:pPr/>
            <a:r>
              <a:t>Hallucination</a:t>
            </a:r>
          </a:p>
        </p:txBody>
      </p:sp>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61" name=".001%"/>
          <p:cNvSpPr txBox="1"/>
          <p:nvPr/>
        </p:nvSpPr>
        <p:spPr>
          <a:xfrm>
            <a:off x="8393430" y="2924703"/>
            <a:ext cx="7597141"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.001%</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Subtype="16" presetID="23" grpId="1" fill="hold">
                                  <p:stCondLst>
                                    <p:cond delay="0"/>
                                  </p:stCondLst>
                                  <p:iterate type="el" backwards="0">
                                    <p:tmAbs val="0"/>
                                  </p:iterate>
                                  <p:childTnLst>
                                    <p:anim calcmode="lin" valueType="num">
                                      <p:cBhvr>
                                        <p:cTn id="6" dur="1000" fill="hold"/>
                                        <p:tgtEl>
                                          <p:spTgt spid="361"/>
                                        </p:tgtEl>
                                        <p:attrNameLst>
                                          <p:attrName>ppt_w</p:attrName>
                                        </p:attrNameLst>
                                      </p:cBhvr>
                                      <p:tavLst>
                                        <p:tav tm="0">
                                          <p:val>
                                            <p:strVal val="ppt_w"/>
                                          </p:val>
                                        </p:tav>
                                        <p:tav tm="100000">
                                          <p:val>
                                            <p:strVal val="4*ppt_w"/>
                                          </p:val>
                                        </p:tav>
                                      </p:tavLst>
                                    </p:anim>
                                    <p:anim calcmode="lin" valueType="num">
                                      <p:cBhvr>
                                        <p:cTn id="7" dur="1000" fill="hold"/>
                                        <p:tgtEl>
                                          <p:spTgt spid="361"/>
                                        </p:tgtEl>
                                        <p:attrNameLst>
                                          <p:attrName>ppt_h</p:attrName>
                                        </p:attrNameLst>
                                      </p:cBhvr>
                                      <p:tavLst>
                                        <p:tav tm="0">
                                          <p:val>
                                            <p:strVal val="ppt_h"/>
                                          </p:val>
                                        </p:tav>
                                        <p:tav tm="100000">
                                          <p:val>
                                            <p:strVal val="4*ppt_h"/>
                                          </p:val>
                                        </p:tav>
                                      </p:tavLst>
                                    </p:anim>
                                    <p:set>
                                      <p:cBhvr>
                                        <p:cTn id="8" fill="hold">
                                          <p:stCondLst>
                                            <p:cond delay="999"/>
                                          </p:stCondLst>
                                        </p:cTn>
                                        <p:tgtEl>
                                          <p:spTgt spid="361"/>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61" grpId="1"/>
    </p:bldLst>
  </p:timing>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365" name="AI Quote from Clarivate.png" descr="AI Quote from Clarivate.png"/>
          <p:cNvPicPr>
            <a:picLocks noChangeAspect="1"/>
          </p:cNvPicPr>
          <p:nvPr/>
        </p:nvPicPr>
        <p:blipFill>
          <a:blip r:embed="rId3">
            <a:extLst/>
          </a:blip>
          <a:stretch>
            <a:fillRect/>
          </a:stretch>
        </p:blipFill>
        <p:spPr>
          <a:xfrm>
            <a:off x="501412" y="4250645"/>
            <a:ext cx="23381176" cy="5214711"/>
          </a:xfrm>
          <a:prstGeom prst="rect">
            <a:avLst/>
          </a:prstGeom>
          <a:ln w="12700">
            <a:miter lim="400000"/>
          </a:ln>
        </p:spPr>
      </p:pic>
      <p:sp>
        <p:nvSpPr>
          <p:cNvPr id="366" name="Thanks, Wes!"/>
          <p:cNvSpPr txBox="1"/>
          <p:nvPr/>
        </p:nvSpPr>
        <p:spPr>
          <a:xfrm>
            <a:off x="22286484" y="12993717"/>
            <a:ext cx="1704633" cy="4116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100"/>
            </a:lvl1pPr>
          </a:lstStyle>
          <a:p>
            <a:pPr/>
            <a:r>
              <a:t>Thanks, Wes!</a:t>
            </a:r>
          </a:p>
        </p:txBody>
      </p:sp>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370" name="Glue.png" descr="Glue.png"/>
          <p:cNvPicPr>
            <a:picLocks noChangeAspect="1"/>
          </p:cNvPicPr>
          <p:nvPr/>
        </p:nvPicPr>
        <p:blipFill>
          <a:blip r:embed="rId4">
            <a:extLst/>
          </a:blip>
          <a:stretch>
            <a:fillRect/>
          </a:stretch>
        </p:blipFill>
        <p:spPr>
          <a:xfrm>
            <a:off x="7620000" y="2040228"/>
            <a:ext cx="9144000" cy="9144001"/>
          </a:xfrm>
          <a:prstGeom prst="rect">
            <a:avLst/>
          </a:prstGeom>
          <a:ln w="12700">
            <a:miter lim="400000"/>
          </a:ln>
        </p:spPr>
      </p:pic>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374" name="pasted-movie.png" descr="pasted-movie.png"/>
          <p:cNvPicPr>
            <a:picLocks noChangeAspect="1"/>
          </p:cNvPicPr>
          <p:nvPr/>
        </p:nvPicPr>
        <p:blipFill>
          <a:blip r:embed="rId4">
            <a:extLst/>
          </a:blip>
          <a:stretch>
            <a:fillRect/>
          </a:stretch>
        </p:blipFill>
        <p:spPr>
          <a:xfrm>
            <a:off x="5988972" y="654972"/>
            <a:ext cx="12406056" cy="12406056"/>
          </a:xfrm>
          <a:prstGeom prst="rect">
            <a:avLst/>
          </a:prstGeom>
          <a:ln w="12700">
            <a:miter lim="400000"/>
          </a:ln>
        </p:spPr>
      </p:pic>
      <p:pic>
        <p:nvPicPr>
          <p:cNvPr id="375" name="Glue.png" descr="Glue.png"/>
          <p:cNvPicPr>
            <a:picLocks noChangeAspect="1"/>
          </p:cNvPicPr>
          <p:nvPr/>
        </p:nvPicPr>
        <p:blipFill>
          <a:blip r:embed="rId5">
            <a:extLst/>
          </a:blip>
          <a:stretch>
            <a:fillRect/>
          </a:stretch>
        </p:blipFill>
        <p:spPr>
          <a:xfrm>
            <a:off x="7620000" y="2040228"/>
            <a:ext cx="9144000" cy="9144001"/>
          </a:xfrm>
          <a:prstGeom prst="rect">
            <a:avLst/>
          </a:prstGeom>
          <a:ln w="12700">
            <a:miter lim="400000"/>
          </a:ln>
        </p:spPr>
      </p:pic>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79" name="💩"/>
          <p:cNvSpPr txBox="1"/>
          <p:nvPr/>
        </p:nvSpPr>
        <p:spPr>
          <a:xfrm>
            <a:off x="10560050" y="1805402"/>
            <a:ext cx="3263900" cy="4241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800"/>
            </a:lvl1pPr>
          </a:lstStyle>
          <a:p>
            <a:pPr/>
            <a:r>
              <a:t>💩</a:t>
            </a:r>
          </a:p>
        </p:txBody>
      </p:sp>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383" name="pasted-movie.png" descr="pasted-movie.png"/>
          <p:cNvPicPr>
            <a:picLocks noChangeAspect="1"/>
          </p:cNvPicPr>
          <p:nvPr/>
        </p:nvPicPr>
        <p:blipFill>
          <a:blip r:embed="rId4">
            <a:extLst/>
          </a:blip>
          <a:stretch>
            <a:fillRect/>
          </a:stretch>
        </p:blipFill>
        <p:spPr>
          <a:xfrm>
            <a:off x="9372004" y="1211291"/>
            <a:ext cx="5639838" cy="10678982"/>
          </a:xfrm>
          <a:prstGeom prst="rect">
            <a:avLst/>
          </a:prstGeom>
          <a:ln w="12700">
            <a:miter lim="400000"/>
          </a:ln>
        </p:spPr>
      </p:pic>
      <p:sp>
        <p:nvSpPr>
          <p:cNvPr id="384" name="💩"/>
          <p:cNvSpPr txBox="1"/>
          <p:nvPr/>
        </p:nvSpPr>
        <p:spPr>
          <a:xfrm>
            <a:off x="10560050" y="1805402"/>
            <a:ext cx="3263900" cy="4241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4800"/>
            </a:lvl1pPr>
          </a:lstStyle>
          <a:p>
            <a:pPr/>
            <a:r>
              <a:t>💩</a:t>
            </a:r>
          </a:p>
        </p:txBody>
      </p:sp>
    </p:spTree>
  </p:cSld>
  <p:clrMapOvr>
    <a:masterClrMapping/>
  </p:clrMapOvr>
  <p:transition xmlns:p14="http://schemas.microsoft.com/office/powerpoint/2010/main" spd="med" advClick="1"/>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88" name="Expertise…"/>
          <p:cNvSpPr txBox="1"/>
          <p:nvPr/>
        </p:nvSpPr>
        <p:spPr>
          <a:xfrm>
            <a:off x="5683250" y="1221865"/>
            <a:ext cx="13017500" cy="649451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pc="1200" sz="20000"/>
            </a:pPr>
            <a:r>
              <a:t>Expertise</a:t>
            </a:r>
          </a:p>
          <a:p>
            <a:pPr algn="ctr">
              <a:defRPr b="1" spc="1200" sz="20000"/>
            </a:pPr>
            <a:r>
              <a:t>Problem</a:t>
            </a:r>
          </a:p>
        </p:txBody>
      </p:sp>
    </p:spTree>
  </p:cSld>
  <p:clrMapOvr>
    <a:masterClrMapping/>
  </p:clrMapOvr>
  <p:transition xmlns:p14="http://schemas.microsoft.com/office/powerpoint/2010/main" spd="med" advClick="1"/>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92" name="nothing = “something”"/>
          <p:cNvSpPr txBox="1"/>
          <p:nvPr/>
        </p:nvSpPr>
        <p:spPr>
          <a:xfrm>
            <a:off x="5663184" y="1117503"/>
            <a:ext cx="13057633" cy="155250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9500"/>
            </a:lvl1pPr>
          </a:lstStyle>
          <a:p>
            <a:pPr/>
            <a:r>
              <a:t>nothing = “something”</a:t>
            </a:r>
          </a:p>
        </p:txBody>
      </p:sp>
    </p:spTree>
  </p:cSld>
  <p:clrMapOvr>
    <a:masterClrMapping/>
  </p:clrMapOvr>
  <p:transition xmlns:p14="http://schemas.microsoft.com/office/powerpoint/2010/main" spd="med" advClick="1"/>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396" name="nothing = “something”"/>
          <p:cNvSpPr txBox="1"/>
          <p:nvPr/>
        </p:nvSpPr>
        <p:spPr>
          <a:xfrm>
            <a:off x="5663184" y="1117503"/>
            <a:ext cx="13057633" cy="155250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9500"/>
            </a:lvl1pPr>
          </a:lstStyle>
          <a:p>
            <a:pPr/>
            <a:r>
              <a:t>nothing = “something”</a:t>
            </a:r>
          </a:p>
        </p:txBody>
      </p:sp>
      <p:sp>
        <p:nvSpPr>
          <p:cNvPr id="397" name="function myMessage() {      echo &quot;Hello IUG2025”; }…"/>
          <p:cNvSpPr txBox="1"/>
          <p:nvPr/>
        </p:nvSpPr>
        <p:spPr>
          <a:xfrm>
            <a:off x="6467337" y="3859511"/>
            <a:ext cx="11449325" cy="455573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sz="6800"/>
            </a:pPr>
            <a:r>
              <a:t>function myMessage() {</a:t>
            </a:r>
            <a:br/>
            <a:r>
              <a:t>     echo "Hello IUG2025”;</a:t>
            </a:r>
            <a:br/>
            <a:r>
              <a:t>}</a:t>
            </a:r>
          </a:p>
          <a:p>
            <a:pPr>
              <a:defRPr b="1" sz="6800"/>
            </a:pPr>
            <a:r>
              <a:t>myMessage();</a:t>
            </a:r>
          </a:p>
        </p:txBody>
      </p:sp>
    </p:spTree>
  </p:cSld>
  <p:clrMapOvr>
    <a:masterClrMapping/>
  </p:clrMapOvr>
  <p:transition xmlns:p14="http://schemas.microsoft.com/office/powerpoint/2010/main" spd="med" advClick="1"/>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01" name="nothing = “something”"/>
          <p:cNvSpPr txBox="1"/>
          <p:nvPr/>
        </p:nvSpPr>
        <p:spPr>
          <a:xfrm>
            <a:off x="5663184" y="1117503"/>
            <a:ext cx="13057633" cy="155250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9500"/>
            </a:lvl1pPr>
          </a:lstStyle>
          <a:p>
            <a:pPr/>
            <a:r>
              <a:t>nothing = “something”</a:t>
            </a:r>
          </a:p>
        </p:txBody>
      </p:sp>
      <p:sp>
        <p:nvSpPr>
          <p:cNvPr id="402" name="function myMessage() {      echo &quot;Hello IUG2025”; }…"/>
          <p:cNvSpPr txBox="1"/>
          <p:nvPr/>
        </p:nvSpPr>
        <p:spPr>
          <a:xfrm>
            <a:off x="6467337" y="3859511"/>
            <a:ext cx="11449325" cy="455573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sz="6800"/>
            </a:pPr>
            <a:r>
              <a:t>function myMessage() {</a:t>
            </a:r>
            <a:br/>
            <a:r>
              <a:t>     echo "Hello IUG2025”;</a:t>
            </a:r>
            <a:br/>
            <a:r>
              <a:t>}</a:t>
            </a:r>
          </a:p>
          <a:p>
            <a:pPr>
              <a:defRPr b="1" sz="6800"/>
            </a:pPr>
            <a:r>
              <a:t>myMessage();</a:t>
            </a:r>
          </a:p>
        </p:txBody>
      </p:sp>
      <p:sp>
        <p:nvSpPr>
          <p:cNvPr id="403" name="set @startdate = DATEADD(MM,DATEDIFF(M,0,GETDATE())-1,0);…"/>
          <p:cNvSpPr txBox="1"/>
          <p:nvPr/>
        </p:nvSpPr>
        <p:spPr>
          <a:xfrm>
            <a:off x="1331428" y="9832967"/>
            <a:ext cx="21721144" cy="247650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defTabSz="376554">
              <a:lnSpc>
                <a:spcPct val="120000"/>
              </a:lnSpc>
              <a:spcBef>
                <a:spcPts val="0"/>
              </a:spcBef>
              <a:defRPr b="1" sz="4600">
                <a:latin typeface="Helvetica"/>
                <a:ea typeface="Helvetica"/>
                <a:cs typeface="Helvetica"/>
                <a:sym typeface="Helvetica"/>
              </a:defRPr>
            </a:pPr>
            <a:r>
              <a:t>set @startdate = DATEADD(MM,DATEDIFF(M,0,GETDATE())-1,0);</a:t>
            </a:r>
          </a:p>
          <a:p>
            <a:pPr algn="ctr" defTabSz="376554">
              <a:lnSpc>
                <a:spcPct val="120000"/>
              </a:lnSpc>
              <a:spcBef>
                <a:spcPts val="0"/>
              </a:spcBef>
              <a:defRPr b="1" sz="4600">
                <a:latin typeface="Helvetica"/>
                <a:ea typeface="Helvetica"/>
                <a:cs typeface="Helvetica"/>
                <a:sym typeface="Helvetica"/>
              </a:defRPr>
            </a:pPr>
          </a:p>
          <a:p>
            <a:pPr algn="ctr" defTabSz="376554">
              <a:lnSpc>
                <a:spcPct val="120000"/>
              </a:lnSpc>
              <a:spcBef>
                <a:spcPts val="0"/>
              </a:spcBef>
              <a:defRPr b="1" sz="4600">
                <a:latin typeface="Helvetica"/>
                <a:ea typeface="Helvetica"/>
                <a:cs typeface="Helvetica"/>
                <a:sym typeface="Helvetica"/>
              </a:defRPr>
            </a:pPr>
            <a:r>
              <a:t>set @enddate = DATEADD(S,-1,DATEADD(MM, DATEDIFF(M,0,GETDATE()),0));</a:t>
            </a:r>
          </a:p>
        </p:txBody>
      </p:sp>
    </p:spTree>
  </p:cSld>
  <p:clrMapOvr>
    <a:masterClrMapping/>
  </p:clrMapOvr>
  <p:transition xmlns:p14="http://schemas.microsoft.com/office/powerpoint/2010/main" spd="med" advClick="1"/>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sp>
        <p:nvSpPr>
          <p:cNvPr id="407" name="AI: To relieve the pressure you’re feeling, try…"/>
          <p:cNvSpPr txBox="1"/>
          <p:nvPr/>
        </p:nvSpPr>
        <p:spPr>
          <a:xfrm>
            <a:off x="5447613" y="243504"/>
            <a:ext cx="13488773" cy="224719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5400"/>
            </a:pPr>
            <a:r>
              <a:rPr b="1"/>
              <a:t>AI:</a:t>
            </a:r>
            <a:r>
              <a:t> To relieve the pressure you’re feeling, try</a:t>
            </a:r>
          </a:p>
          <a:p>
            <a:pPr algn="ctr">
              <a:defRPr sz="5400"/>
            </a:pPr>
            <a:r>
              <a:t>drilling a hole through your head.</a:t>
            </a:r>
          </a:p>
        </p:txBody>
      </p:sp>
    </p:spTree>
  </p:cSld>
  <p:clrMapOvr>
    <a:masterClrMapping/>
  </p:clrMapOvr>
  <p:transition xmlns:p14="http://schemas.microsoft.com/office/powerpoint/2010/main" spd="med" advClick="1"/>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411" name="CleanShot 2025-02-03 at 11.52.34.png" descr="CleanShot 2025-02-03 at 11.52.34.png"/>
          <p:cNvPicPr>
            <a:picLocks noChangeAspect="1"/>
          </p:cNvPicPr>
          <p:nvPr/>
        </p:nvPicPr>
        <p:blipFill>
          <a:blip r:embed="rId3">
            <a:extLst/>
          </a:blip>
          <a:stretch>
            <a:fillRect/>
          </a:stretch>
        </p:blipFill>
        <p:spPr>
          <a:xfrm>
            <a:off x="0" y="2848379"/>
            <a:ext cx="24384001" cy="10196071"/>
          </a:xfrm>
          <a:prstGeom prst="rect">
            <a:avLst/>
          </a:prstGeom>
          <a:ln w="12700">
            <a:miter lim="400000"/>
          </a:ln>
        </p:spPr>
      </p:pic>
      <p:sp>
        <p:nvSpPr>
          <p:cNvPr id="412" name="AI: To relieve the pressure you’re feeling, try…"/>
          <p:cNvSpPr txBox="1"/>
          <p:nvPr/>
        </p:nvSpPr>
        <p:spPr>
          <a:xfrm>
            <a:off x="5447613" y="243504"/>
            <a:ext cx="13488773" cy="224719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5400"/>
            </a:pPr>
            <a:r>
              <a:rPr b="1"/>
              <a:t>AI:</a:t>
            </a:r>
            <a:r>
              <a:t> To relieve the pressure you’re feeling, try</a:t>
            </a:r>
          </a:p>
          <a:p>
            <a:pPr algn="ctr">
              <a:defRPr sz="5400"/>
            </a:pPr>
            <a:r>
              <a:t>drilling a hole through your head.</a:t>
            </a:r>
          </a:p>
        </p:txBody>
      </p:sp>
      <p:sp>
        <p:nvSpPr>
          <p:cNvPr id="413" name="That would've worked if you hadn’t stopped me."/>
          <p:cNvSpPr txBox="1"/>
          <p:nvPr/>
        </p:nvSpPr>
        <p:spPr>
          <a:xfrm>
            <a:off x="3566604" y="11646551"/>
            <a:ext cx="17250792" cy="10069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5900"/>
            </a:lvl1pPr>
          </a:lstStyle>
          <a:p>
            <a:pPr>
              <a:defRPr b="0"/>
            </a:pPr>
            <a:r>
              <a:rPr b="1"/>
              <a:t>That would've worked if you hadn’t stopped me.</a:t>
            </a:r>
          </a:p>
        </p:txBody>
      </p:sp>
    </p:spTree>
  </p:cSld>
  <p:clrMapOvr>
    <a:masterClrMapping/>
  </p:clrMapOvr>
  <p:transition xmlns:p14="http://schemas.microsoft.com/office/powerpoint/2010/main" spd="med" advClick="1"/>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17" name="AI &amp; Women"/>
          <p:cNvSpPr txBox="1"/>
          <p:nvPr/>
        </p:nvSpPr>
        <p:spPr>
          <a:xfrm>
            <a:off x="6617970" y="2179319"/>
            <a:ext cx="11148061" cy="23704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5000"/>
            </a:lvl1pPr>
          </a:lstStyle>
          <a:p>
            <a:pPr/>
            <a:r>
              <a:t>AI &amp; Women</a:t>
            </a:r>
          </a:p>
        </p:txBody>
      </p:sp>
    </p:spTree>
  </p:cSld>
  <p:clrMapOvr>
    <a:masterClrMapping/>
  </p:clrMapOvr>
  <p:transition xmlns:p14="http://schemas.microsoft.com/office/powerpoint/2010/main" spd="med" advClick="1"/>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21" name="AI &amp; Women"/>
          <p:cNvSpPr txBox="1"/>
          <p:nvPr/>
        </p:nvSpPr>
        <p:spPr>
          <a:xfrm>
            <a:off x="6617970" y="2179319"/>
            <a:ext cx="11148061" cy="23704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5000"/>
            </a:lvl1pPr>
          </a:lstStyle>
          <a:p>
            <a:pPr/>
            <a:r>
              <a:t>AI &amp; Women</a:t>
            </a:r>
          </a:p>
        </p:txBody>
      </p:sp>
      <p:sp>
        <p:nvSpPr>
          <p:cNvPr id="422" name="Spoiler: It’s not great, Bob."/>
          <p:cNvSpPr txBox="1"/>
          <p:nvPr/>
        </p:nvSpPr>
        <p:spPr>
          <a:xfrm>
            <a:off x="8499195" y="5909576"/>
            <a:ext cx="7385609" cy="80843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Spoiler: It’s not great, Bob.</a:t>
            </a:r>
          </a:p>
        </p:txBody>
      </p:sp>
    </p:spTree>
  </p:cSld>
  <p:clrMapOvr>
    <a:masterClrMapping/>
  </p:clrMapOvr>
  <p:transition xmlns:p14="http://schemas.microsoft.com/office/powerpoint/2010/main" spd="med" advClick="1"/>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26" name="pasted-movie.png" descr="pasted-movie.png"/>
          <p:cNvPicPr>
            <a:picLocks noChangeAspect="1"/>
          </p:cNvPicPr>
          <p:nvPr/>
        </p:nvPicPr>
        <p:blipFill>
          <a:blip r:embed="rId4">
            <a:extLst/>
          </a:blip>
          <a:stretch>
            <a:fillRect/>
          </a:stretch>
        </p:blipFill>
        <p:spPr>
          <a:xfrm>
            <a:off x="330186" y="3324473"/>
            <a:ext cx="8064501" cy="5461001"/>
          </a:xfrm>
          <a:prstGeom prst="rect">
            <a:avLst/>
          </a:prstGeom>
          <a:ln w="12700">
            <a:miter lim="400000"/>
          </a:ln>
        </p:spPr>
      </p:pic>
      <p:sp>
        <p:nvSpPr>
          <p:cNvPr id="427" name="Tasha McCauley"/>
          <p:cNvSpPr txBox="1"/>
          <p:nvPr/>
        </p:nvSpPr>
        <p:spPr>
          <a:xfrm>
            <a:off x="2064091" y="8837771"/>
            <a:ext cx="4596690"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Tasha McCauley</a:t>
            </a:r>
          </a:p>
        </p:txBody>
      </p:sp>
    </p:spTree>
  </p:cSld>
  <p:clrMapOvr>
    <a:masterClrMapping/>
  </p:clrMapOvr>
  <p:transition xmlns:p14="http://schemas.microsoft.com/office/powerpoint/2010/main" spd="med" advClick="1"/>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31" name="pasted-movie.png" descr="pasted-movie.png"/>
          <p:cNvPicPr>
            <a:picLocks noChangeAspect="1"/>
          </p:cNvPicPr>
          <p:nvPr/>
        </p:nvPicPr>
        <p:blipFill>
          <a:blip r:embed="rId4">
            <a:extLst/>
          </a:blip>
          <a:stretch>
            <a:fillRect/>
          </a:stretch>
        </p:blipFill>
        <p:spPr>
          <a:xfrm>
            <a:off x="330186" y="3324473"/>
            <a:ext cx="8064501" cy="5461001"/>
          </a:xfrm>
          <a:prstGeom prst="rect">
            <a:avLst/>
          </a:prstGeom>
          <a:ln w="12700">
            <a:miter lim="400000"/>
          </a:ln>
        </p:spPr>
      </p:pic>
      <p:sp>
        <p:nvSpPr>
          <p:cNvPr id="432" name="Tasha McCauley"/>
          <p:cNvSpPr txBox="1"/>
          <p:nvPr/>
        </p:nvSpPr>
        <p:spPr>
          <a:xfrm>
            <a:off x="2064091" y="8837771"/>
            <a:ext cx="4596690"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Tasha McCauley</a:t>
            </a:r>
          </a:p>
        </p:txBody>
      </p:sp>
      <p:pic>
        <p:nvPicPr>
          <p:cNvPr id="433" name="pasted-movie.png" descr="pasted-movie.png"/>
          <p:cNvPicPr>
            <a:picLocks noChangeAspect="1"/>
          </p:cNvPicPr>
          <p:nvPr/>
        </p:nvPicPr>
        <p:blipFill>
          <a:blip r:embed="rId5">
            <a:extLst/>
          </a:blip>
          <a:stretch>
            <a:fillRect/>
          </a:stretch>
        </p:blipFill>
        <p:spPr>
          <a:xfrm>
            <a:off x="15836400" y="3324473"/>
            <a:ext cx="8194778" cy="5461001"/>
          </a:xfrm>
          <a:prstGeom prst="rect">
            <a:avLst/>
          </a:prstGeom>
          <a:ln w="12700">
            <a:miter lim="400000"/>
          </a:ln>
        </p:spPr>
      </p:pic>
      <p:sp>
        <p:nvSpPr>
          <p:cNvPr id="434" name="Helen Toner"/>
          <p:cNvSpPr txBox="1"/>
          <p:nvPr/>
        </p:nvSpPr>
        <p:spPr>
          <a:xfrm>
            <a:off x="18256626" y="8837771"/>
            <a:ext cx="3354325"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Helen Toner</a:t>
            </a:r>
          </a:p>
        </p:txBody>
      </p:sp>
    </p:spTree>
  </p:cSld>
  <p:clrMapOvr>
    <a:masterClrMapping/>
  </p:clrMapOvr>
  <p:transition xmlns:p14="http://schemas.microsoft.com/office/powerpoint/2010/main" spd="med" advClick="1"/>
</p:sld>
</file>

<file path=ppt/slides/slide5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38" name="pasted-movie.png" descr="pasted-movie.png"/>
          <p:cNvPicPr>
            <a:picLocks noChangeAspect="1"/>
          </p:cNvPicPr>
          <p:nvPr/>
        </p:nvPicPr>
        <p:blipFill>
          <a:blip r:embed="rId4">
            <a:extLst/>
          </a:blip>
          <a:stretch>
            <a:fillRect/>
          </a:stretch>
        </p:blipFill>
        <p:spPr>
          <a:xfrm>
            <a:off x="330186" y="3324473"/>
            <a:ext cx="8064501" cy="5461001"/>
          </a:xfrm>
          <a:prstGeom prst="rect">
            <a:avLst/>
          </a:prstGeom>
          <a:ln w="12700">
            <a:miter lim="400000"/>
          </a:ln>
        </p:spPr>
      </p:pic>
      <p:sp>
        <p:nvSpPr>
          <p:cNvPr id="439" name="Tasha McCauley"/>
          <p:cNvSpPr txBox="1"/>
          <p:nvPr/>
        </p:nvSpPr>
        <p:spPr>
          <a:xfrm>
            <a:off x="2064091" y="8837771"/>
            <a:ext cx="4596690"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Tasha McCauley</a:t>
            </a:r>
          </a:p>
        </p:txBody>
      </p:sp>
      <p:pic>
        <p:nvPicPr>
          <p:cNvPr id="440" name="pasted-movie.png" descr="pasted-movie.png"/>
          <p:cNvPicPr>
            <a:picLocks noChangeAspect="1"/>
          </p:cNvPicPr>
          <p:nvPr/>
        </p:nvPicPr>
        <p:blipFill>
          <a:blip r:embed="rId5">
            <a:extLst/>
          </a:blip>
          <a:stretch>
            <a:fillRect/>
          </a:stretch>
        </p:blipFill>
        <p:spPr>
          <a:xfrm>
            <a:off x="15836400" y="3324473"/>
            <a:ext cx="8194778" cy="5461001"/>
          </a:xfrm>
          <a:prstGeom prst="rect">
            <a:avLst/>
          </a:prstGeom>
          <a:ln w="12700">
            <a:miter lim="400000"/>
          </a:ln>
        </p:spPr>
      </p:pic>
      <p:sp>
        <p:nvSpPr>
          <p:cNvPr id="441" name="Helen Toner"/>
          <p:cNvSpPr txBox="1"/>
          <p:nvPr/>
        </p:nvSpPr>
        <p:spPr>
          <a:xfrm>
            <a:off x="18256626" y="8837771"/>
            <a:ext cx="3354325"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Helen Toner</a:t>
            </a:r>
          </a:p>
        </p:txBody>
      </p:sp>
      <p:pic>
        <p:nvPicPr>
          <p:cNvPr id="442" name="pasted-movie.png" descr="pasted-movie.png"/>
          <p:cNvPicPr>
            <a:picLocks noChangeAspect="1"/>
          </p:cNvPicPr>
          <p:nvPr/>
        </p:nvPicPr>
        <p:blipFill>
          <a:blip r:embed="rId6">
            <a:extLst/>
          </a:blip>
          <a:stretch>
            <a:fillRect/>
          </a:stretch>
        </p:blipFill>
        <p:spPr>
          <a:xfrm>
            <a:off x="9207143" y="2840933"/>
            <a:ext cx="5969714" cy="5969713"/>
          </a:xfrm>
          <a:prstGeom prst="rect">
            <a:avLst/>
          </a:prstGeom>
          <a:ln w="12700">
            <a:miter lim="400000"/>
          </a:ln>
        </p:spPr>
      </p:pic>
      <p:sp>
        <p:nvSpPr>
          <p:cNvPr id="443" name="Dr. Timnit Gebru"/>
          <p:cNvSpPr txBox="1"/>
          <p:nvPr/>
        </p:nvSpPr>
        <p:spPr>
          <a:xfrm>
            <a:off x="9910114" y="8837771"/>
            <a:ext cx="4563771"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Dr. Timnit Gebru</a:t>
            </a:r>
          </a:p>
        </p:txBody>
      </p:sp>
    </p:spTree>
  </p:cSld>
  <p:clrMapOvr>
    <a:masterClrMapping/>
  </p:clrMapOvr>
  <p:transition xmlns:p14="http://schemas.microsoft.com/office/powerpoint/2010/main" spd="med" advClick="1"/>
</p:sld>
</file>

<file path=ppt/slides/slide5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47" name="404"/>
          <p:cNvSpPr txBox="1"/>
          <p:nvPr/>
        </p:nvSpPr>
        <p:spPr>
          <a:xfrm>
            <a:off x="3796879" y="8837771"/>
            <a:ext cx="1131114"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404</a:t>
            </a:r>
          </a:p>
        </p:txBody>
      </p:sp>
      <p:sp>
        <p:nvSpPr>
          <p:cNvPr id="448" name="404"/>
          <p:cNvSpPr txBox="1"/>
          <p:nvPr/>
        </p:nvSpPr>
        <p:spPr>
          <a:xfrm>
            <a:off x="19368231" y="8837771"/>
            <a:ext cx="1131114"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404</a:t>
            </a:r>
          </a:p>
        </p:txBody>
      </p:sp>
      <p:sp>
        <p:nvSpPr>
          <p:cNvPr id="449" name="404"/>
          <p:cNvSpPr txBox="1"/>
          <p:nvPr/>
        </p:nvSpPr>
        <p:spPr>
          <a:xfrm>
            <a:off x="11626443" y="8837771"/>
            <a:ext cx="1131114"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404</a:t>
            </a:r>
          </a:p>
        </p:txBody>
      </p:sp>
      <p:pic>
        <p:nvPicPr>
          <p:cNvPr id="450" name="pasted-movie.png" descr="pasted-movie.png"/>
          <p:cNvPicPr>
            <a:picLocks noChangeAspect="1"/>
          </p:cNvPicPr>
          <p:nvPr/>
        </p:nvPicPr>
        <p:blipFill>
          <a:blip r:embed="rId4">
            <a:extLst/>
          </a:blip>
          <a:stretch>
            <a:fillRect/>
          </a:stretch>
        </p:blipFill>
        <p:spPr>
          <a:xfrm>
            <a:off x="1433515" y="2802297"/>
            <a:ext cx="5857842" cy="5857842"/>
          </a:xfrm>
          <a:prstGeom prst="rect">
            <a:avLst/>
          </a:prstGeom>
          <a:ln w="12700">
            <a:miter lim="400000"/>
          </a:ln>
        </p:spPr>
      </p:pic>
      <p:pic>
        <p:nvPicPr>
          <p:cNvPr id="451" name="pasted-movie.png" descr="pasted-movie.png"/>
          <p:cNvPicPr>
            <a:picLocks noChangeAspect="1"/>
          </p:cNvPicPr>
          <p:nvPr/>
        </p:nvPicPr>
        <p:blipFill>
          <a:blip r:embed="rId4">
            <a:extLst/>
          </a:blip>
          <a:stretch>
            <a:fillRect/>
          </a:stretch>
        </p:blipFill>
        <p:spPr>
          <a:xfrm>
            <a:off x="17004869" y="2802297"/>
            <a:ext cx="5857841" cy="5857842"/>
          </a:xfrm>
          <a:prstGeom prst="rect">
            <a:avLst/>
          </a:prstGeom>
          <a:ln w="12700">
            <a:miter lim="400000"/>
          </a:ln>
        </p:spPr>
      </p:pic>
      <p:pic>
        <p:nvPicPr>
          <p:cNvPr id="452" name="pasted-movie.png" descr="pasted-movie.png"/>
          <p:cNvPicPr>
            <a:picLocks noChangeAspect="1"/>
          </p:cNvPicPr>
          <p:nvPr/>
        </p:nvPicPr>
        <p:blipFill>
          <a:blip r:embed="rId4">
            <a:extLst/>
          </a:blip>
          <a:stretch>
            <a:fillRect/>
          </a:stretch>
        </p:blipFill>
        <p:spPr>
          <a:xfrm>
            <a:off x="9263079" y="2802297"/>
            <a:ext cx="5857842" cy="5857842"/>
          </a:xfrm>
          <a:prstGeom prst="rect">
            <a:avLst/>
          </a:prstGeom>
          <a:ln w="12700">
            <a:miter lim="400000"/>
          </a:ln>
        </p:spPr>
      </p:pic>
    </p:spTree>
  </p:cSld>
  <p:clrMapOvr>
    <a:masterClrMapping/>
  </p:clrMapOvr>
  <p:transition xmlns:p14="http://schemas.microsoft.com/office/powerpoint/2010/main" spd="med" advClick="1"/>
</p:sld>
</file>

<file path=ppt/slides/slide5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56" name="🤢"/>
          <p:cNvSpPr txBox="1"/>
          <p:nvPr/>
        </p:nvSpPr>
        <p:spPr>
          <a:xfrm>
            <a:off x="10229850" y="163985"/>
            <a:ext cx="3924300" cy="5105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0000"/>
            </a:lvl1pPr>
          </a:lstStyle>
          <a:p>
            <a:pPr/>
            <a:r>
              <a:t>🤢</a:t>
            </a:r>
          </a:p>
        </p:txBody>
      </p:sp>
      <p:sp>
        <p:nvSpPr>
          <p:cNvPr id="457" name="Misogyny…"/>
          <p:cNvSpPr txBox="1"/>
          <p:nvPr/>
        </p:nvSpPr>
        <p:spPr>
          <a:xfrm>
            <a:off x="9878275" y="5161097"/>
            <a:ext cx="4627450" cy="518442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800"/>
            </a:pPr>
            <a:r>
              <a:t>Misogyny</a:t>
            </a:r>
          </a:p>
          <a:p>
            <a:pPr algn="ctr">
              <a:defRPr b="1" sz="5800"/>
            </a:pPr>
            <a:r>
              <a:t>Homophobia</a:t>
            </a:r>
          </a:p>
          <a:p>
            <a:pPr algn="ctr">
              <a:defRPr b="1" sz="5800"/>
            </a:pPr>
            <a:r>
              <a:t>Racism</a:t>
            </a:r>
          </a:p>
          <a:p>
            <a:pPr algn="ctr">
              <a:defRPr b="1" sz="5800"/>
            </a:pPr>
            <a:r>
              <a:t>Ageism</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57">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45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45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45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457">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457" grpId="1"/>
    </p:bldLst>
  </p:timing>
</p:sld>
</file>

<file path=ppt/slides/slide6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61" name="G I G O"/>
          <p:cNvSpPr txBox="1"/>
          <p:nvPr/>
        </p:nvSpPr>
        <p:spPr>
          <a:xfrm>
            <a:off x="7785100" y="1292081"/>
            <a:ext cx="8813800"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G I G O</a:t>
            </a:r>
          </a:p>
        </p:txBody>
      </p:sp>
    </p:spTree>
  </p:cSld>
  <p:clrMapOvr>
    <a:masterClrMapping/>
  </p:clrMapOvr>
  <p:transition xmlns:p14="http://schemas.microsoft.com/office/powerpoint/2010/main" spd="med" advClick="1"/>
</p:sld>
</file>

<file path=ppt/slides/slide6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65" name="G I G O…"/>
          <p:cNvSpPr txBox="1"/>
          <p:nvPr/>
        </p:nvSpPr>
        <p:spPr>
          <a:xfrm>
            <a:off x="7785100" y="767333"/>
            <a:ext cx="8813800" cy="417622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sz="20000"/>
            </a:pPr>
            <a:r>
              <a:t>G I G O</a:t>
            </a:r>
          </a:p>
          <a:p>
            <a:pPr algn="ctr"/>
            <a:r>
              <a:t>Garbage In Garbage Out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Subtype="4" presetID="22" grpId="1" fill="hold">
                                  <p:stCondLst>
                                    <p:cond delay="0"/>
                                  </p:stCondLst>
                                  <p:iterate type="el" backwards="0">
                                    <p:tmAbs val="0"/>
                                  </p:iterate>
                                  <p:childTnLst>
                                    <p:animEffect filter="wipe(down)" transition="out">
                                      <p:cBhvr>
                                        <p:cTn id="6" dur="2500" fill="hold"/>
                                        <p:tgtEl>
                                          <p:spTgt spid="465"/>
                                        </p:tgtEl>
                                      </p:cBhvr>
                                    </p:animEffect>
                                    <p:set>
                                      <p:cBhvr>
                                        <p:cTn id="7" fill="hold">
                                          <p:stCondLst>
                                            <p:cond delay="2499"/>
                                          </p:stCondLst>
                                        </p:cTn>
                                        <p:tgtEl>
                                          <p:spTgt spid="465"/>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65" grpId="1"/>
    </p:bldLst>
  </p:timing>
</p:sld>
</file>

<file path=ppt/slides/slide6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469" name="Podcast Cover - With Title.jpg" descr="Podcast Cover - With Title.jpg"/>
          <p:cNvPicPr>
            <a:picLocks noChangeAspect="1"/>
          </p:cNvPicPr>
          <p:nvPr/>
        </p:nvPicPr>
        <p:blipFill>
          <a:blip r:embed="rId3">
            <a:extLst/>
          </a:blip>
          <a:stretch>
            <a:fillRect/>
          </a:stretch>
        </p:blipFill>
        <p:spPr>
          <a:xfrm>
            <a:off x="5334000" y="0"/>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6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473" name="Image" descr="Image"/>
          <p:cNvPicPr>
            <a:picLocks noChangeAspect="1"/>
          </p:cNvPicPr>
          <p:nvPr/>
        </p:nvPicPr>
        <p:blipFill>
          <a:blip r:embed="rId3">
            <a:extLst/>
          </a:blip>
          <a:stretch>
            <a:fillRect/>
          </a:stretch>
        </p:blipFill>
        <p:spPr>
          <a:xfrm>
            <a:off x="5407265" y="73265"/>
            <a:ext cx="13569470" cy="13569470"/>
          </a:xfrm>
          <a:prstGeom prst="rect">
            <a:avLst/>
          </a:prstGeom>
          <a:ln w="12700">
            <a:miter lim="400000"/>
          </a:ln>
        </p:spPr>
      </p:pic>
    </p:spTree>
  </p:cSld>
  <p:clrMapOvr>
    <a:masterClrMapping/>
  </p:clrMapOvr>
  <p:transition xmlns:p14="http://schemas.microsoft.com/office/powerpoint/2010/main" spd="med" advClick="1"/>
</p:sld>
</file>

<file path=ppt/slides/slide6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477" name="The AI Job.jpg" descr="The AI Job.jpg"/>
          <p:cNvPicPr>
            <a:picLocks noChangeAspect="1"/>
          </p:cNvPicPr>
          <p:nvPr/>
        </p:nvPicPr>
        <p:blipFill>
          <a:blip r:embed="rId3">
            <a:extLst/>
          </a:blip>
          <a:stretch>
            <a:fillRect/>
          </a:stretch>
        </p:blipFill>
        <p:spPr>
          <a:xfrm>
            <a:off x="5334000" y="-1"/>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6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81" name="AI &amp; Copyright"/>
          <p:cNvSpPr txBox="1"/>
          <p:nvPr/>
        </p:nvSpPr>
        <p:spPr>
          <a:xfrm>
            <a:off x="5556884" y="2179319"/>
            <a:ext cx="13270231" cy="23704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5000"/>
            </a:lvl1pPr>
          </a:lstStyle>
          <a:p>
            <a:pPr/>
            <a:r>
              <a:t>AI &amp; Copyright</a:t>
            </a:r>
          </a:p>
        </p:txBody>
      </p:sp>
    </p:spTree>
  </p:cSld>
  <p:clrMapOvr>
    <a:masterClrMapping/>
  </p:clrMapOvr>
  <p:transition xmlns:p14="http://schemas.microsoft.com/office/powerpoint/2010/main" spd="med" advClick="1"/>
</p:sld>
</file>

<file path=ppt/slides/slide6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485" name="AI &amp; Copyright"/>
          <p:cNvSpPr txBox="1"/>
          <p:nvPr/>
        </p:nvSpPr>
        <p:spPr>
          <a:xfrm>
            <a:off x="5556884" y="2179319"/>
            <a:ext cx="13270231" cy="237044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5000"/>
            </a:lvl1pPr>
          </a:lstStyle>
          <a:p>
            <a:pPr/>
            <a:r>
              <a:t>AI &amp; Copyright</a:t>
            </a:r>
          </a:p>
        </p:txBody>
      </p:sp>
      <p:sp>
        <p:nvSpPr>
          <p:cNvPr id="486" name="What’s mine is mine and what’s yours is mine."/>
          <p:cNvSpPr txBox="1"/>
          <p:nvPr/>
        </p:nvSpPr>
        <p:spPr>
          <a:xfrm>
            <a:off x="5884316" y="6032462"/>
            <a:ext cx="12615368"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What’s mine is mine and what’s yours is mine.</a:t>
            </a:r>
          </a:p>
        </p:txBody>
      </p:sp>
    </p:spTree>
  </p:cSld>
  <p:clrMapOvr>
    <a:masterClrMapping/>
  </p:clrMapOvr>
  <p:transition xmlns:p14="http://schemas.microsoft.com/office/powerpoint/2010/main" spd="med" advClick="1"/>
</p:sld>
</file>

<file path=ppt/slides/slide6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90" name="Glowing Copyright.png" descr="Glowing Copyright.png"/>
          <p:cNvPicPr>
            <a:picLocks noChangeAspect="1"/>
          </p:cNvPicPr>
          <p:nvPr/>
        </p:nvPicPr>
        <p:blipFill>
          <a:blip r:embed="rId4">
            <a:extLst/>
          </a:blip>
          <a:stretch>
            <a:fillRect/>
          </a:stretch>
        </p:blipFill>
        <p:spPr>
          <a:xfrm>
            <a:off x="5334000" y="0"/>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6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94" name="pasted-movie.png" descr="pasted-movie.png"/>
          <p:cNvPicPr>
            <a:picLocks noChangeAspect="1"/>
          </p:cNvPicPr>
          <p:nvPr/>
        </p:nvPicPr>
        <p:blipFill>
          <a:blip r:embed="rId4">
            <a:extLst/>
          </a:blip>
          <a:stretch>
            <a:fillRect/>
          </a:stretch>
        </p:blipFill>
        <p:spPr>
          <a:xfrm>
            <a:off x="-616921" y="-1714636"/>
            <a:ext cx="25617842" cy="17145272"/>
          </a:xfrm>
          <a:prstGeom prst="rect">
            <a:avLst/>
          </a:prstGeom>
          <a:ln w="12700">
            <a:miter lim="400000"/>
          </a:ln>
        </p:spPr>
      </p:pic>
    </p:spTree>
  </p:cSld>
  <p:clrMapOvr>
    <a:masterClrMapping/>
  </p:clrMapOvr>
  <p:transition xmlns:p14="http://schemas.microsoft.com/office/powerpoint/2010/main" spd="med" advClick="1"/>
</p:sld>
</file>

<file path=ppt/slides/slide6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498" name="pasted-movie.png" descr="pasted-movie.png"/>
          <p:cNvPicPr>
            <a:picLocks noChangeAspect="1"/>
          </p:cNvPicPr>
          <p:nvPr/>
        </p:nvPicPr>
        <p:blipFill>
          <a:blip r:embed="rId4">
            <a:extLst/>
          </a:blip>
          <a:stretch>
            <a:fillRect/>
          </a:stretch>
        </p:blipFill>
        <p:spPr>
          <a:xfrm>
            <a:off x="372533" y="1051960"/>
            <a:ext cx="9289663" cy="11612080"/>
          </a:xfrm>
          <a:prstGeom prst="rect">
            <a:avLst/>
          </a:prstGeom>
          <a:ln w="12700">
            <a:miter lim="400000"/>
          </a:ln>
        </p:spPr>
      </p:pic>
    </p:spTree>
  </p:cSld>
  <p:clrMapOvr>
    <a:masterClrMapping/>
  </p:clrMapOvr>
  <p:transition xmlns:p14="http://schemas.microsoft.com/office/powerpoint/2010/main" spd="med" advClick="1"/>
</p:sld>
</file>

<file path=ppt/slides/slide7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02" name="When you put something out in the world, to what degree do you still get to control it and license it?…"/>
          <p:cNvSpPr txBox="1"/>
          <p:nvPr/>
        </p:nvSpPr>
        <p:spPr>
          <a:xfrm>
            <a:off x="10833862" y="5071231"/>
            <a:ext cx="12576903" cy="357353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i="1" sz="5200"/>
            </a:pPr>
            <a:r>
              <a:t>When you put something out in the world, to what degree do you still get to control it and license it?</a:t>
            </a:r>
          </a:p>
          <a:p>
            <a:pPr algn="r">
              <a:defRPr sz="5200"/>
            </a:pPr>
            <a:r>
              <a:t>~Mark Zuckerberg</a:t>
            </a:r>
          </a:p>
        </p:txBody>
      </p:sp>
      <p:pic>
        <p:nvPicPr>
          <p:cNvPr id="503" name="pasted-movie.png" descr="pasted-movie.png"/>
          <p:cNvPicPr>
            <a:picLocks noChangeAspect="1"/>
          </p:cNvPicPr>
          <p:nvPr/>
        </p:nvPicPr>
        <p:blipFill>
          <a:blip r:embed="rId4">
            <a:extLst/>
          </a:blip>
          <a:stretch>
            <a:fillRect/>
          </a:stretch>
        </p:blipFill>
        <p:spPr>
          <a:xfrm>
            <a:off x="372533" y="1051960"/>
            <a:ext cx="9289663" cy="11612080"/>
          </a:xfrm>
          <a:prstGeom prst="rect">
            <a:avLst/>
          </a:prstGeom>
          <a:ln w="12700">
            <a:miter lim="400000"/>
          </a:ln>
        </p:spPr>
      </p:pic>
    </p:spTree>
  </p:cSld>
  <p:clrMapOvr>
    <a:masterClrMapping/>
  </p:clrMapOvr>
  <p:transition xmlns:p14="http://schemas.microsoft.com/office/powerpoint/2010/main" spd="med" advClick="1"/>
</p:sld>
</file>

<file path=ppt/slides/slide7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07" name="pasted-movie.png" descr="pasted-movie.png"/>
          <p:cNvPicPr>
            <a:picLocks noChangeAspect="1"/>
          </p:cNvPicPr>
          <p:nvPr/>
        </p:nvPicPr>
        <p:blipFill>
          <a:blip r:embed="rId4">
            <a:extLst/>
          </a:blip>
          <a:stretch>
            <a:fillRect/>
          </a:stretch>
        </p:blipFill>
        <p:spPr>
          <a:xfrm>
            <a:off x="14075382" y="528684"/>
            <a:ext cx="9488761" cy="12658632"/>
          </a:xfrm>
          <a:prstGeom prst="rect">
            <a:avLst/>
          </a:prstGeom>
          <a:ln w="12700">
            <a:miter lim="400000"/>
          </a:ln>
        </p:spPr>
      </p:pic>
    </p:spTree>
  </p:cSld>
  <p:clrMapOvr>
    <a:masterClrMapping/>
  </p:clrMapOvr>
  <p:transition xmlns:p14="http://schemas.microsoft.com/office/powerpoint/2010/main" spd="med" advClick="1"/>
</p:sld>
</file>

<file path=ppt/slides/slide7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11" name="pasted-movie.png" descr="pasted-movie.png"/>
          <p:cNvPicPr>
            <a:picLocks noChangeAspect="1"/>
          </p:cNvPicPr>
          <p:nvPr/>
        </p:nvPicPr>
        <p:blipFill>
          <a:blip r:embed="rId4">
            <a:extLst/>
          </a:blip>
          <a:stretch>
            <a:fillRect/>
          </a:stretch>
        </p:blipFill>
        <p:spPr>
          <a:xfrm>
            <a:off x="14075382" y="528684"/>
            <a:ext cx="9488761" cy="12658632"/>
          </a:xfrm>
          <a:prstGeom prst="rect">
            <a:avLst/>
          </a:prstGeom>
          <a:ln w="12700">
            <a:miter lim="400000"/>
          </a:ln>
        </p:spPr>
      </p:pic>
      <p:sp>
        <p:nvSpPr>
          <p:cNvPr id="512" name="I think that with respect to content that’s already on the open web, the social contract of that content since the ‘90s has been that it is fair use. Anyone can copy it, recreate with it, reproduce with it. That has been “freeware,” if you like, that’s b"/>
          <p:cNvSpPr txBox="1"/>
          <p:nvPr/>
        </p:nvSpPr>
        <p:spPr>
          <a:xfrm>
            <a:off x="925084" y="3881775"/>
            <a:ext cx="12616521" cy="595245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i="1"/>
            </a:pPr>
            <a:r>
              <a:t>I think that with respect to content that’s already on the open web, the social contract of that content since the ‘90s has been that it is fair use. Anyone can copy it, recreate with it, reproduce with it. That has been “freeware,” if you like, that’s been the understanding.</a:t>
            </a:r>
          </a:p>
          <a:p>
            <a:pPr algn="r"/>
            <a:r>
              <a:t>~Mustafa Suleyman</a:t>
            </a:r>
          </a:p>
        </p:txBody>
      </p:sp>
    </p:spTree>
  </p:cSld>
  <p:clrMapOvr>
    <a:masterClrMapping/>
  </p:clrMapOvr>
  <p:transition xmlns:p14="http://schemas.microsoft.com/office/powerpoint/2010/main" spd="med" advClick="1"/>
</p:sld>
</file>

<file path=ppt/slides/slide7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16" name="pasted-movie.png" descr="pasted-movie.png"/>
          <p:cNvPicPr>
            <a:picLocks noChangeAspect="1"/>
          </p:cNvPicPr>
          <p:nvPr/>
        </p:nvPicPr>
        <p:blipFill>
          <a:blip r:embed="rId4">
            <a:extLst/>
          </a:blip>
          <a:stretch>
            <a:fillRect/>
          </a:stretch>
        </p:blipFill>
        <p:spPr>
          <a:xfrm>
            <a:off x="5515392" y="4150783"/>
            <a:ext cx="13353216" cy="2842775"/>
          </a:xfrm>
          <a:prstGeom prst="rect">
            <a:avLst/>
          </a:prstGeom>
          <a:ln w="12700">
            <a:miter lim="400000"/>
          </a:ln>
        </p:spPr>
      </p:pic>
    </p:spTree>
  </p:cSld>
  <p:clrMapOvr>
    <a:masterClrMapping/>
  </p:clrMapOvr>
  <p:transition xmlns:p14="http://schemas.microsoft.com/office/powerpoint/2010/main" spd="med" advClick="1"/>
</p:sld>
</file>

<file path=ppt/slides/slide7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20" name="Glowing Copyright.png" descr="Glowing Copyright.png"/>
          <p:cNvPicPr>
            <a:picLocks noChangeAspect="1"/>
          </p:cNvPicPr>
          <p:nvPr/>
        </p:nvPicPr>
        <p:blipFill>
          <a:blip r:embed="rId4">
            <a:extLst/>
          </a:blip>
          <a:stretch>
            <a:fillRect/>
          </a:stretch>
        </p:blipFill>
        <p:spPr>
          <a:xfrm>
            <a:off x="5334000" y="0"/>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7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24" name="pasted-movie.png" descr="pasted-movie.png"/>
          <p:cNvPicPr>
            <a:picLocks noChangeAspect="1"/>
          </p:cNvPicPr>
          <p:nvPr/>
        </p:nvPicPr>
        <p:blipFill>
          <a:blip r:embed="rId4">
            <a:extLst/>
          </a:blip>
          <a:stretch>
            <a:fillRect/>
          </a:stretch>
        </p:blipFill>
        <p:spPr>
          <a:xfrm>
            <a:off x="6933703" y="1599703"/>
            <a:ext cx="10516594" cy="10516594"/>
          </a:xfrm>
          <a:prstGeom prst="rect">
            <a:avLst/>
          </a:prstGeom>
          <a:ln w="12700">
            <a:miter lim="400000"/>
          </a:ln>
        </p:spPr>
      </p:pic>
    </p:spTree>
  </p:cSld>
  <p:clrMapOvr>
    <a:masterClrMapping/>
  </p:clrMapOvr>
  <p:transition xmlns:p14="http://schemas.microsoft.com/office/powerpoint/2010/main" spd="med" advClick="1"/>
</p:sld>
</file>

<file path=ppt/slides/slide7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28" name="MARC"/>
          <p:cNvSpPr txBox="1"/>
          <p:nvPr/>
        </p:nvSpPr>
        <p:spPr>
          <a:xfrm>
            <a:off x="1009751" y="2063656"/>
            <a:ext cx="7874001" cy="312672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MARC</a:t>
            </a:r>
          </a:p>
        </p:txBody>
      </p:sp>
    </p:spTree>
  </p:cSld>
  <p:clrMapOvr>
    <a:masterClrMapping/>
  </p:clrMapOvr>
  <p:transition xmlns:p14="http://schemas.microsoft.com/office/powerpoint/2010/main" spd="med" advClick="1"/>
</p:sld>
</file>

<file path=ppt/slides/slide7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32" name="MARC"/>
          <p:cNvSpPr txBox="1"/>
          <p:nvPr/>
        </p:nvSpPr>
        <p:spPr>
          <a:xfrm>
            <a:off x="1009751" y="2063656"/>
            <a:ext cx="7874001" cy="312672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MARC</a:t>
            </a:r>
          </a:p>
        </p:txBody>
      </p:sp>
      <p:pic>
        <p:nvPicPr>
          <p:cNvPr id="533" name="calendar.png" descr="calendar.png"/>
          <p:cNvPicPr>
            <a:picLocks noChangeAspect="1"/>
          </p:cNvPicPr>
          <p:nvPr/>
        </p:nvPicPr>
        <p:blipFill>
          <a:blip r:embed="rId4">
            <a:extLst/>
          </a:blip>
          <a:stretch>
            <a:fillRect/>
          </a:stretch>
        </p:blipFill>
        <p:spPr>
          <a:xfrm>
            <a:off x="13941454" y="409860"/>
            <a:ext cx="6762709" cy="6061783"/>
          </a:xfrm>
          <a:prstGeom prst="rect">
            <a:avLst/>
          </a:prstGeom>
          <a:ln w="12700">
            <a:miter lim="400000"/>
          </a:ln>
        </p:spPr>
      </p:pic>
    </p:spTree>
  </p:cSld>
  <p:clrMapOvr>
    <a:masterClrMapping/>
  </p:clrMapOvr>
  <p:transition xmlns:p14="http://schemas.microsoft.com/office/powerpoint/2010/main" spd="med" advClick="1"/>
</p:sld>
</file>

<file path=ppt/slides/slide7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37" name="MARC"/>
          <p:cNvSpPr txBox="1"/>
          <p:nvPr/>
        </p:nvSpPr>
        <p:spPr>
          <a:xfrm>
            <a:off x="1009751" y="2063656"/>
            <a:ext cx="7874001" cy="312672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MARC</a:t>
            </a:r>
          </a:p>
        </p:txBody>
      </p:sp>
      <p:pic>
        <p:nvPicPr>
          <p:cNvPr id="538" name="calendar.png" descr="calendar.png"/>
          <p:cNvPicPr>
            <a:picLocks noChangeAspect="1"/>
          </p:cNvPicPr>
          <p:nvPr/>
        </p:nvPicPr>
        <p:blipFill>
          <a:blip r:embed="rId4">
            <a:extLst/>
          </a:blip>
          <a:stretch>
            <a:fillRect/>
          </a:stretch>
        </p:blipFill>
        <p:spPr>
          <a:xfrm>
            <a:off x="13941454" y="409860"/>
            <a:ext cx="6762709" cy="6061783"/>
          </a:xfrm>
          <a:prstGeom prst="rect">
            <a:avLst/>
          </a:prstGeom>
          <a:ln w="12700">
            <a:miter lim="400000"/>
          </a:ln>
        </p:spPr>
      </p:pic>
      <p:pic>
        <p:nvPicPr>
          <p:cNvPr id="539" name="pasted-movie.png" descr="pasted-movie.png"/>
          <p:cNvPicPr>
            <a:picLocks noChangeAspect="1"/>
          </p:cNvPicPr>
          <p:nvPr/>
        </p:nvPicPr>
        <p:blipFill>
          <a:blip r:embed="rId5">
            <a:extLst/>
          </a:blip>
          <a:stretch>
            <a:fillRect/>
          </a:stretch>
        </p:blipFill>
        <p:spPr>
          <a:xfrm>
            <a:off x="18050933" y="7753019"/>
            <a:ext cx="5438048" cy="5438048"/>
          </a:xfrm>
          <a:prstGeom prst="rect">
            <a:avLst/>
          </a:prstGeom>
          <a:ln w="12700">
            <a:miter lim="400000"/>
          </a:ln>
        </p:spPr>
      </p:pic>
    </p:spTree>
  </p:cSld>
  <p:clrMapOvr>
    <a:masterClrMapping/>
  </p:clrMapOvr>
  <p:transition xmlns:p14="http://schemas.microsoft.com/office/powerpoint/2010/main" spd="med" advClick="1"/>
</p:sld>
</file>

<file path=ppt/slides/slide7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43" name="MARC"/>
          <p:cNvSpPr txBox="1"/>
          <p:nvPr/>
        </p:nvSpPr>
        <p:spPr>
          <a:xfrm>
            <a:off x="1009751" y="2063656"/>
            <a:ext cx="7874001" cy="312672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MARC</a:t>
            </a:r>
          </a:p>
        </p:txBody>
      </p:sp>
      <p:pic>
        <p:nvPicPr>
          <p:cNvPr id="544" name="calendar.png" descr="calendar.png"/>
          <p:cNvPicPr>
            <a:picLocks noChangeAspect="1"/>
          </p:cNvPicPr>
          <p:nvPr/>
        </p:nvPicPr>
        <p:blipFill>
          <a:blip r:embed="rId4">
            <a:extLst/>
          </a:blip>
          <a:stretch>
            <a:fillRect/>
          </a:stretch>
        </p:blipFill>
        <p:spPr>
          <a:xfrm>
            <a:off x="13941454" y="409860"/>
            <a:ext cx="6762709" cy="6061783"/>
          </a:xfrm>
          <a:prstGeom prst="rect">
            <a:avLst/>
          </a:prstGeom>
          <a:ln w="12700">
            <a:miter lim="400000"/>
          </a:ln>
        </p:spPr>
      </p:pic>
      <p:pic>
        <p:nvPicPr>
          <p:cNvPr id="545" name="pasted-movie.png" descr="pasted-movie.png"/>
          <p:cNvPicPr>
            <a:picLocks noChangeAspect="1"/>
          </p:cNvPicPr>
          <p:nvPr/>
        </p:nvPicPr>
        <p:blipFill>
          <a:blip r:embed="rId5">
            <a:extLst/>
          </a:blip>
          <a:stretch>
            <a:fillRect/>
          </a:stretch>
        </p:blipFill>
        <p:spPr>
          <a:xfrm>
            <a:off x="18050933" y="7753019"/>
            <a:ext cx="5438048" cy="5438048"/>
          </a:xfrm>
          <a:prstGeom prst="rect">
            <a:avLst/>
          </a:prstGeom>
          <a:ln w="12700">
            <a:miter lim="400000"/>
          </a:ln>
        </p:spPr>
      </p:pic>
      <p:pic>
        <p:nvPicPr>
          <p:cNvPr id="546" name="pasted-movie.png" descr="pasted-movie.png"/>
          <p:cNvPicPr>
            <a:picLocks noChangeAspect="1"/>
          </p:cNvPicPr>
          <p:nvPr/>
        </p:nvPicPr>
        <p:blipFill>
          <a:blip r:embed="rId6">
            <a:extLst/>
          </a:blip>
          <a:stretch>
            <a:fillRect/>
          </a:stretch>
        </p:blipFill>
        <p:spPr>
          <a:xfrm rot="600000">
            <a:off x="1942365" y="6569116"/>
            <a:ext cx="7683057" cy="5120037"/>
          </a:xfrm>
          <a:prstGeom prst="rect">
            <a:avLst/>
          </a:prstGeom>
          <a:ln w="12700">
            <a:miter lim="400000"/>
          </a:ln>
        </p:spPr>
      </p:pic>
    </p:spTree>
  </p:cSld>
  <p:clrMapOvr>
    <a:masterClrMapping/>
  </p:clrMapOvr>
  <p:transition xmlns:p14="http://schemas.microsoft.com/office/powerpoint/2010/main" spd="med" advClick="1"/>
</p:sld>
</file>

<file path=ppt/slides/slide8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550" name="pasted-movie.png" descr="pasted-movie.png"/>
          <p:cNvPicPr>
            <a:picLocks noChangeAspect="1"/>
          </p:cNvPicPr>
          <p:nvPr/>
        </p:nvPicPr>
        <p:blipFill>
          <a:blip r:embed="rId3">
            <a:extLst/>
          </a:blip>
          <a:stretch>
            <a:fillRect/>
          </a:stretch>
        </p:blipFill>
        <p:spPr>
          <a:xfrm>
            <a:off x="2556880" y="0"/>
            <a:ext cx="19270239" cy="137160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550"/>
                                        </p:tgtEl>
                                        <p:attrNameLst>
                                          <p:attrName>style.visibility</p:attrName>
                                        </p:attrNameLst>
                                      </p:cBhvr>
                                      <p:to>
                                        <p:strVal val="visible"/>
                                      </p:to>
                                    </p:set>
                                    <p:animEffect filter="dissolve" transition="in">
                                      <p:cBhvr>
                                        <p:cTn id="7" dur="1000"/>
                                        <p:tgtEl>
                                          <p:spTgt spid="5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50" grpId="1"/>
    </p:bldLst>
  </p:timing>
</p:sld>
</file>

<file path=ppt/slides/slide8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54" name="."/>
          <p:cNvSpPr txBox="1"/>
          <p:nvPr/>
        </p:nvSpPr>
        <p:spPr>
          <a:xfrm>
            <a:off x="11531600" y="-1113365"/>
            <a:ext cx="1320800" cy="734059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0000">
                <a:latin typeface="Artisual Deco Black Italic PERSONAL USE ONLY PERSONAL USE ONLY"/>
                <a:ea typeface="Artisual Deco Black Italic PERSONAL USE ONLY PERSONAL USE ONLY"/>
                <a:cs typeface="Artisual Deco Black Italic PERSONAL USE ONLY PERSONAL USE ONLY"/>
                <a:sym typeface="Artisual Deco Black Italic PERSONAL USE ONLY PERSONAL USE ONLY"/>
              </a:defRPr>
            </a:lvl1pPr>
          </a:lstStyle>
          <a:p>
            <a:pPr/>
            <a:r>
              <a:t>.</a:t>
            </a:r>
          </a:p>
        </p:txBody>
      </p:sp>
    </p:spTree>
  </p:cSld>
  <p:clrMapOvr>
    <a:masterClrMapping/>
  </p:clrMapOvr>
  <p:transition xmlns:p14="http://schemas.microsoft.com/office/powerpoint/2010/main" spd="med" advClick="1"/>
</p:sld>
</file>

<file path=ppt/slides/slide8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58" name="1998 - Sonny Bono Copyright Term Extension Act"/>
          <p:cNvSpPr txBox="1"/>
          <p:nvPr/>
        </p:nvSpPr>
        <p:spPr>
          <a:xfrm>
            <a:off x="2018207" y="2433180"/>
            <a:ext cx="20347585" cy="41760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6800"/>
            </a:pPr>
            <a:r>
              <a:t>1998 - Sonny Bono Copyright Term Extension Act</a:t>
            </a:r>
          </a:p>
          <a:p>
            <a:pPr algn="ctr">
              <a:defRPr b="1" sz="6800"/>
            </a:pPr>
          </a:p>
        </p:txBody>
      </p:sp>
    </p:spTree>
  </p:cSld>
  <p:clrMapOvr>
    <a:masterClrMapping/>
  </p:clrMapOvr>
  <p:transition xmlns:p14="http://schemas.microsoft.com/office/powerpoint/2010/main" spd="med" advClick="1"/>
</p:sld>
</file>

<file path=ppt/slides/slide8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62" name="1998 - Sonny Bono Copyright Term Extension Act…"/>
          <p:cNvSpPr txBox="1"/>
          <p:nvPr/>
        </p:nvSpPr>
        <p:spPr>
          <a:xfrm>
            <a:off x="1937893" y="2433180"/>
            <a:ext cx="20508215" cy="41760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trike="sngStrike" sz="6800"/>
            </a:pPr>
            <a:r>
              <a:t>1998 - Sonny Bono Copyright Term Extension Act</a:t>
            </a:r>
          </a:p>
          <a:p>
            <a:pPr algn="ctr">
              <a:defRPr b="1" sz="6800"/>
            </a:pPr>
            <a:r>
              <a:t>1971 - Abhay Bhushan publishes the spec for FTP</a:t>
            </a:r>
          </a:p>
        </p:txBody>
      </p:sp>
    </p:spTree>
  </p:cSld>
  <p:clrMapOvr>
    <a:masterClrMapping/>
  </p:clrMapOvr>
  <p:transition xmlns:p14="http://schemas.microsoft.com/office/powerpoint/2010/main" spd="med" advClick="1"/>
</p:sld>
</file>

<file path=ppt/slides/slide8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66" name="1998 - Sonny Bono Copyright Term Extension Act…"/>
          <p:cNvSpPr txBox="1"/>
          <p:nvPr/>
        </p:nvSpPr>
        <p:spPr>
          <a:xfrm>
            <a:off x="1937893" y="2433180"/>
            <a:ext cx="20508215" cy="41760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trike="sngStrike" sz="6800"/>
            </a:pPr>
            <a:r>
              <a:t>1998 - Sonny Bono Copyright Term Extension Act</a:t>
            </a:r>
          </a:p>
          <a:p>
            <a:pPr algn="ctr">
              <a:defRPr b="1" sz="6800"/>
            </a:pPr>
            <a:r>
              <a:t>1971 - Abhay Bhushan publishes the spec for FTP</a:t>
            </a:r>
          </a:p>
          <a:p>
            <a:pPr algn="ctr">
              <a:defRPr b="1" sz="6800"/>
            </a:pPr>
            <a:r>
              <a:t>1986 - Chuck Forsberg releases ZMODEM</a:t>
            </a:r>
          </a:p>
        </p:txBody>
      </p:sp>
    </p:spTree>
  </p:cSld>
  <p:clrMapOvr>
    <a:masterClrMapping/>
  </p:clrMapOvr>
  <p:transition xmlns:p14="http://schemas.microsoft.com/office/powerpoint/2010/main" spd="med" advClick="1"/>
</p:sld>
</file>

<file path=ppt/slides/slide8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70" name="2013"/>
          <p:cNvSpPr txBox="1"/>
          <p:nvPr/>
        </p:nvSpPr>
        <p:spPr>
          <a:xfrm>
            <a:off x="15115218" y="6172200"/>
            <a:ext cx="3185923" cy="9946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5800"/>
            </a:lvl1pPr>
          </a:lstStyle>
          <a:p>
            <a:pPr/>
            <a:r>
              <a:t>       2013</a:t>
            </a:r>
          </a:p>
        </p:txBody>
      </p:sp>
    </p:spTree>
  </p:cSld>
  <p:clrMapOvr>
    <a:masterClrMapping/>
  </p:clrMapOvr>
  <p:transition xmlns:p14="http://schemas.microsoft.com/office/powerpoint/2010/main" spd="med" advClick="1"/>
</p:sld>
</file>

<file path=ppt/slides/slide8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74" name="pasted-movie.png" descr="pasted-movie.png"/>
          <p:cNvPicPr>
            <a:picLocks noChangeAspect="1"/>
          </p:cNvPicPr>
          <p:nvPr/>
        </p:nvPicPr>
        <p:blipFill>
          <a:blip r:embed="rId4">
            <a:extLst/>
          </a:blip>
          <a:stretch>
            <a:fillRect/>
          </a:stretch>
        </p:blipFill>
        <p:spPr>
          <a:xfrm>
            <a:off x="1320968" y="917919"/>
            <a:ext cx="7861149" cy="11880162"/>
          </a:xfrm>
          <a:prstGeom prst="rect">
            <a:avLst/>
          </a:prstGeom>
          <a:ln w="12700">
            <a:miter lim="400000"/>
          </a:ln>
        </p:spPr>
      </p:pic>
      <p:sp>
        <p:nvSpPr>
          <p:cNvPr id="575" name="1986 - 2013"/>
          <p:cNvSpPr txBox="1"/>
          <p:nvPr/>
        </p:nvSpPr>
        <p:spPr>
          <a:xfrm>
            <a:off x="14200818" y="6171607"/>
            <a:ext cx="4100044" cy="9946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5800"/>
            </a:lvl1pPr>
          </a:lstStyle>
          <a:p>
            <a:pPr/>
            <a:r>
              <a:t>1986 - 2013</a:t>
            </a:r>
          </a:p>
        </p:txBody>
      </p:sp>
      <p:sp>
        <p:nvSpPr>
          <p:cNvPr id="576" name="Aaron Swartz"/>
          <p:cNvSpPr txBox="1"/>
          <p:nvPr/>
        </p:nvSpPr>
        <p:spPr>
          <a:xfrm>
            <a:off x="12123974" y="4365359"/>
            <a:ext cx="8253731" cy="162686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0000"/>
            </a:lvl1pPr>
          </a:lstStyle>
          <a:p>
            <a:pPr/>
            <a:r>
              <a:t>Aaron Swartz</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advClick="1" p14:dur="2000">
        <p159:morph option="byObject"/>
      </p:transition>
    </mc:Choice>
    <mc:Fallback>
      <p:transition spd="slow">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80" name="pasted-movie.png" descr="pasted-movie.png"/>
          <p:cNvPicPr>
            <a:picLocks noChangeAspect="1"/>
          </p:cNvPicPr>
          <p:nvPr/>
        </p:nvPicPr>
        <p:blipFill>
          <a:blip r:embed="rId4">
            <a:extLst/>
          </a:blip>
          <a:stretch>
            <a:fillRect/>
          </a:stretch>
        </p:blipFill>
        <p:spPr>
          <a:xfrm>
            <a:off x="14732000" y="938602"/>
            <a:ext cx="8876324" cy="11838796"/>
          </a:xfrm>
          <a:prstGeom prst="rect">
            <a:avLst/>
          </a:prstGeom>
          <a:ln w="12700">
            <a:miter lim="400000"/>
          </a:ln>
        </p:spPr>
      </p:pic>
    </p:spTree>
  </p:cSld>
  <p:clrMapOvr>
    <a:masterClrMapping/>
  </p:clrMapOvr>
  <p:transition xmlns:p14="http://schemas.microsoft.com/office/powerpoint/2010/main" spd="med" advClick="1"/>
</p:sld>
</file>

<file path=ppt/slides/slide8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584" name="pasted-movie.png" descr="pasted-movie.png"/>
          <p:cNvPicPr>
            <a:picLocks noChangeAspect="1"/>
          </p:cNvPicPr>
          <p:nvPr/>
        </p:nvPicPr>
        <p:blipFill>
          <a:blip r:embed="rId4">
            <a:extLst/>
          </a:blip>
          <a:stretch>
            <a:fillRect/>
          </a:stretch>
        </p:blipFill>
        <p:spPr>
          <a:xfrm>
            <a:off x="14732000" y="938602"/>
            <a:ext cx="8876324" cy="11838796"/>
          </a:xfrm>
          <a:prstGeom prst="rect">
            <a:avLst/>
          </a:prstGeom>
          <a:ln w="12700">
            <a:miter lim="400000"/>
          </a:ln>
        </p:spPr>
      </p:pic>
      <p:sp>
        <p:nvSpPr>
          <p:cNvPr id="585" name="Just because you’re on their side, it doesn't mean they’re on your side.…"/>
          <p:cNvSpPr txBox="1"/>
          <p:nvPr/>
        </p:nvSpPr>
        <p:spPr>
          <a:xfrm>
            <a:off x="1111351" y="5249824"/>
            <a:ext cx="12713820" cy="321635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i="1" sz="6000"/>
            </a:pPr>
            <a:r>
              <a:t>Just because you’re on their side, it doesn't mean they’re on your side.</a:t>
            </a:r>
          </a:p>
          <a:p>
            <a:pPr algn="r">
              <a:defRPr sz="6000"/>
            </a:pPr>
            <a:r>
              <a:t>~Teresa Nielsen Hayden</a:t>
            </a:r>
          </a:p>
        </p:txBody>
      </p:sp>
    </p:spTree>
  </p:cSld>
  <p:clrMapOvr>
    <a:masterClrMapping/>
  </p:clrMapOvr>
  <p:transition xmlns:p14="http://schemas.microsoft.com/office/powerpoint/2010/main" spd="med" advClick="1"/>
</p:sld>
</file>

<file path=ppt/slides/slide8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589" name="ISBN &amp; LCCN: ~85% success rate…"/>
          <p:cNvSpPr txBox="1"/>
          <p:nvPr/>
        </p:nvSpPr>
        <p:spPr>
          <a:xfrm>
            <a:off x="5392674" y="3504986"/>
            <a:ext cx="13598653" cy="243882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6000"/>
            </a:pPr>
            <a:r>
              <a:t>ISBN &amp; LCCN: ~85% success rate</a:t>
            </a:r>
          </a:p>
          <a:p>
            <a:pPr algn="ctr">
              <a:defRPr b="1" sz="6000"/>
            </a:pPr>
            <a:r>
              <a:t>Subject Headings, Genres, etc: ~50%</a:t>
            </a:r>
          </a:p>
        </p:txBody>
      </p:sp>
      <p:sp>
        <p:nvSpPr>
          <p:cNvPr id="590" name="The LC and the AI"/>
          <p:cNvSpPr txBox="1"/>
          <p:nvPr/>
        </p:nvSpPr>
        <p:spPr>
          <a:xfrm>
            <a:off x="7816342" y="1013524"/>
            <a:ext cx="8751317"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The LC and the AI</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8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58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589">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589" grpId="1"/>
    </p:bldLst>
  </p:timing>
</p:sld>
</file>

<file path=ppt/slides/slide9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594" name="pasted-movie.png" descr="pasted-movie.png"/>
          <p:cNvPicPr>
            <a:picLocks noChangeAspect="1"/>
          </p:cNvPicPr>
          <p:nvPr/>
        </p:nvPicPr>
        <p:blipFill>
          <a:blip r:embed="rId3">
            <a:extLst/>
          </a:blip>
          <a:stretch>
            <a:fillRect/>
          </a:stretch>
        </p:blipFill>
        <p:spPr>
          <a:xfrm>
            <a:off x="7668964" y="2334964"/>
            <a:ext cx="9046072" cy="9046072"/>
          </a:xfrm>
          <a:prstGeom prst="rect">
            <a:avLst/>
          </a:prstGeom>
          <a:ln w="12700">
            <a:miter lim="400000"/>
          </a:ln>
        </p:spPr>
      </p:pic>
    </p:spTree>
  </p:cSld>
  <p:clrMapOvr>
    <a:masterClrMapping/>
  </p:clrMapOvr>
  <p:transition xmlns:p14="http://schemas.microsoft.com/office/powerpoint/2010/main" spd="med" advClick="1"/>
</p:sld>
</file>

<file path=ppt/slides/slide9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598" name="pasted-movie.png" descr="pasted-movie.png"/>
          <p:cNvPicPr>
            <a:picLocks noChangeAspect="1"/>
          </p:cNvPicPr>
          <p:nvPr/>
        </p:nvPicPr>
        <p:blipFill>
          <a:blip r:embed="rId3">
            <a:extLst/>
          </a:blip>
          <a:stretch>
            <a:fillRect/>
          </a:stretch>
        </p:blipFill>
        <p:spPr>
          <a:xfrm>
            <a:off x="5761540" y="1946736"/>
            <a:ext cx="12860920" cy="9822528"/>
          </a:xfrm>
          <a:prstGeom prst="rect">
            <a:avLst/>
          </a:prstGeom>
          <a:ln w="12700">
            <a:miter lim="400000"/>
          </a:ln>
        </p:spPr>
      </p:pic>
    </p:spTree>
  </p:cSld>
  <p:clrMapOvr>
    <a:masterClrMapping/>
  </p:clrMapOvr>
  <p:transition xmlns:p14="http://schemas.microsoft.com/office/powerpoint/2010/main" spd="med" advClick="1"/>
</p:sld>
</file>

<file path=ppt/slides/slide9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02" name="UI-UC.png" descr="UI-UC.png"/>
          <p:cNvPicPr>
            <a:picLocks noChangeAspect="1"/>
          </p:cNvPicPr>
          <p:nvPr/>
        </p:nvPicPr>
        <p:blipFill>
          <a:blip r:embed="rId4">
            <a:extLst/>
          </a:blip>
          <a:stretch>
            <a:fillRect/>
          </a:stretch>
        </p:blipFill>
        <p:spPr>
          <a:xfrm>
            <a:off x="5982985" y="484055"/>
            <a:ext cx="12418030" cy="3225720"/>
          </a:xfrm>
          <a:prstGeom prst="rect">
            <a:avLst/>
          </a:prstGeom>
          <a:ln w="12700">
            <a:miter lim="400000"/>
          </a:ln>
        </p:spPr>
      </p:pic>
    </p:spTree>
  </p:cSld>
  <p:clrMapOvr>
    <a:masterClrMapping/>
  </p:clrMapOvr>
  <p:transition xmlns:p14="http://schemas.microsoft.com/office/powerpoint/2010/main" spd="med" advClick="1"/>
</p:sld>
</file>

<file path=ppt/slides/slide9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06" name="UI-UC.png" descr="UI-UC.png"/>
          <p:cNvPicPr>
            <a:picLocks noChangeAspect="1"/>
          </p:cNvPicPr>
          <p:nvPr/>
        </p:nvPicPr>
        <p:blipFill>
          <a:blip r:embed="rId4">
            <a:extLst/>
          </a:blip>
          <a:stretch>
            <a:fillRect/>
          </a:stretch>
        </p:blipFill>
        <p:spPr>
          <a:xfrm>
            <a:off x="5982985" y="484055"/>
            <a:ext cx="12418030" cy="3225720"/>
          </a:xfrm>
          <a:prstGeom prst="rect">
            <a:avLst/>
          </a:prstGeom>
          <a:ln w="12700">
            <a:miter lim="400000"/>
          </a:ln>
        </p:spPr>
      </p:pic>
      <p:sp>
        <p:nvSpPr>
          <p:cNvPr id="607" name="Fresh Water Usage for AI:…"/>
          <p:cNvSpPr txBox="1"/>
          <p:nvPr/>
        </p:nvSpPr>
        <p:spPr>
          <a:xfrm>
            <a:off x="7116025" y="4934251"/>
            <a:ext cx="10151950" cy="239123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800"/>
            </a:pPr>
            <a:r>
              <a:t>Fresh Water Usage for AI:</a:t>
            </a:r>
          </a:p>
          <a:p>
            <a:pPr algn="ctr">
              <a:defRPr b="1" sz="5800"/>
            </a:pPr>
            <a:r>
              <a:t>4.2 - 6.6 Billion Cubic Meters</a:t>
            </a:r>
          </a:p>
        </p:txBody>
      </p:sp>
    </p:spTree>
  </p:cSld>
  <p:clrMapOvr>
    <a:masterClrMapping/>
  </p:clrMapOvr>
  <p:transition xmlns:p14="http://schemas.microsoft.com/office/powerpoint/2010/main" spd="med" advClick="1"/>
</p:sld>
</file>

<file path=ppt/slides/slide9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611" name="pasted-movie.png" descr="pasted-movie.png"/>
          <p:cNvPicPr>
            <a:picLocks noChangeAspect="1"/>
          </p:cNvPicPr>
          <p:nvPr/>
        </p:nvPicPr>
        <p:blipFill>
          <a:blip r:embed="rId3">
            <a:extLst/>
          </a:blip>
          <a:stretch>
            <a:fillRect/>
          </a:stretch>
        </p:blipFill>
        <p:spPr>
          <a:xfrm>
            <a:off x="2032000" y="101600"/>
            <a:ext cx="20320000" cy="13512800"/>
          </a:xfrm>
          <a:prstGeom prst="rect">
            <a:avLst/>
          </a:prstGeom>
          <a:ln w="12700">
            <a:miter lim="400000"/>
          </a:ln>
        </p:spPr>
      </p:pic>
    </p:spTree>
  </p:cSld>
  <p:clrMapOvr>
    <a:masterClrMapping/>
  </p:clrMapOvr>
  <p:transition xmlns:p14="http://schemas.microsoft.com/office/powerpoint/2010/main" spd="med" advClick="1"/>
</p:sld>
</file>

<file path=ppt/slides/slide9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15" name="Crane Clean Energy Center"/>
          <p:cNvSpPr txBox="1"/>
          <p:nvPr/>
        </p:nvSpPr>
        <p:spPr>
          <a:xfrm>
            <a:off x="8180375" y="436407"/>
            <a:ext cx="8023251" cy="82051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a:lvl1pPr>
          </a:lstStyle>
          <a:p>
            <a:pPr/>
            <a:r>
              <a:t>Crane Clean Energy Center</a:t>
            </a:r>
          </a:p>
        </p:txBody>
      </p:sp>
    </p:spTree>
  </p:cSld>
  <p:clrMapOvr>
    <a:masterClrMapping/>
  </p:clrMapOvr>
  <p:transition xmlns:p14="http://schemas.microsoft.com/office/powerpoint/2010/main" spd="med" advClick="1"/>
</p:sld>
</file>

<file path=ppt/slides/slide9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sp>
        <p:nvSpPr>
          <p:cNvPr id="619" name="Crane Clean Energy Center"/>
          <p:cNvSpPr txBox="1"/>
          <p:nvPr/>
        </p:nvSpPr>
        <p:spPr>
          <a:xfrm>
            <a:off x="8180375" y="436407"/>
            <a:ext cx="8023251" cy="82051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a:lvl1pPr>
          </a:lstStyle>
          <a:p>
            <a:pPr/>
            <a:r>
              <a:t>Crane Clean Energy Center</a:t>
            </a:r>
          </a:p>
        </p:txBody>
      </p:sp>
      <p:sp>
        <p:nvSpPr>
          <p:cNvPr id="620" name="Three Mile Island"/>
          <p:cNvSpPr txBox="1"/>
          <p:nvPr/>
        </p:nvSpPr>
        <p:spPr>
          <a:xfrm>
            <a:off x="9652558" y="1486274"/>
            <a:ext cx="5078884" cy="82051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a:lvl1pPr>
          </a:lstStyle>
          <a:p>
            <a:pPr/>
            <a:r>
              <a:t>Three Mile Island</a:t>
            </a:r>
          </a:p>
        </p:txBody>
      </p:sp>
      <p:pic>
        <p:nvPicPr>
          <p:cNvPr id="621" name="pasted-movie.png" descr="pasted-movie.png"/>
          <p:cNvPicPr>
            <a:picLocks noChangeAspect="1"/>
          </p:cNvPicPr>
          <p:nvPr/>
        </p:nvPicPr>
        <p:blipFill>
          <a:blip r:embed="rId3">
            <a:extLst/>
          </a:blip>
          <a:stretch>
            <a:fillRect/>
          </a:stretch>
        </p:blipFill>
        <p:spPr>
          <a:xfrm>
            <a:off x="3391161" y="3211731"/>
            <a:ext cx="17601678" cy="9891776"/>
          </a:xfrm>
          <a:prstGeom prst="rect">
            <a:avLst/>
          </a:prstGeom>
          <a:ln w="12700">
            <a:miter lim="400000"/>
          </a:ln>
        </p:spPr>
      </p:pic>
    </p:spTree>
  </p:cSld>
  <p:clrMapOvr>
    <a:masterClrMapping/>
  </p:clrMapOvr>
  <p:transition xmlns:p14="http://schemas.microsoft.com/office/powerpoint/2010/main" spd="med" advClick="1"/>
</p:sld>
</file>

<file path=ppt/slides/slide9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25" name="Copyright"/>
          <p:cNvSpPr txBox="1"/>
          <p:nvPr/>
        </p:nvSpPr>
        <p:spPr>
          <a:xfrm>
            <a:off x="3209924" y="4532008"/>
            <a:ext cx="17964151" cy="465198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0000"/>
            </a:lvl1pPr>
          </a:lstStyle>
          <a:p>
            <a:pPr/>
            <a:r>
              <a:t>Copyright</a:t>
            </a:r>
          </a:p>
        </p:txBody>
      </p:sp>
    </p:spTree>
  </p:cSld>
  <p:clrMapOvr>
    <a:masterClrMapping/>
  </p:clrMapOvr>
  <p:transition xmlns:p14="http://schemas.microsoft.com/office/powerpoint/2010/main" spd="med" advClick="1"/>
</p:sld>
</file>

<file path=ppt/slides/slide9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29" name="🤔"/>
          <p:cNvSpPr txBox="1"/>
          <p:nvPr/>
        </p:nvSpPr>
        <p:spPr>
          <a:xfrm>
            <a:off x="8959850" y="2641600"/>
            <a:ext cx="6464300" cy="8432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0000"/>
            </a:lvl1pPr>
          </a:lstStyle>
          <a:p>
            <a:pPr/>
            <a:r>
              <a:t>🤔</a:t>
            </a:r>
          </a:p>
        </p:txBody>
      </p:sp>
    </p:spTree>
  </p:cSld>
  <p:clrMapOvr>
    <a:masterClrMapping/>
  </p:clrMapOvr>
  <p:transition xmlns:p14="http://schemas.microsoft.com/office/powerpoint/2010/main" spd="med" advClick="1"/>
</p:sld>
</file>

<file path=ppt/slides/slide9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33" name="Corporations"/>
          <p:cNvSpPr txBox="1"/>
          <p:nvPr/>
        </p:nvSpPr>
        <p:spPr>
          <a:xfrm>
            <a:off x="2170112" y="2918365"/>
            <a:ext cx="20043776" cy="388300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5000"/>
            </a:lvl1pPr>
          </a:lstStyle>
          <a:p>
            <a:pPr/>
            <a:r>
              <a:t>Corporations</a:t>
            </a:r>
          </a:p>
        </p:txBody>
      </p:sp>
    </p:spTree>
  </p:cSld>
  <p:clrMapOvr>
    <a:masterClrMapping/>
  </p:clrMapOvr>
  <p:transition xmlns:p14="http://schemas.microsoft.com/office/powerpoint/2010/main" spd="med" advClick="1"/>
</p:sld>
</file>

<file path=ppt/slides/slide10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37" name="Rip the heart from a community…"/>
          <p:cNvSpPr txBox="1"/>
          <p:nvPr/>
        </p:nvSpPr>
        <p:spPr>
          <a:xfrm>
            <a:off x="10735881" y="3496858"/>
            <a:ext cx="10697084" cy="443567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i="1" sz="4600"/>
            </a:pPr>
            <a:r>
              <a:t>Rip the heart from a community</a:t>
            </a:r>
          </a:p>
          <a:p>
            <a:pPr>
              <a:defRPr b="1" i="1" sz="4600"/>
            </a:pPr>
            <a:r>
              <a:t>Their culture surely dies</a:t>
            </a:r>
          </a:p>
          <a:p>
            <a:pPr>
              <a:defRPr b="1" i="1" sz="4600"/>
            </a:pPr>
            <a:r>
              <a:t>They progress but who moves ahead?</a:t>
            </a:r>
          </a:p>
          <a:p>
            <a:pPr>
              <a:defRPr b="1" i="1" sz="4600"/>
            </a:pPr>
            <a:r>
              <a:t>The people who control the wealth</a:t>
            </a:r>
          </a:p>
        </p:txBody>
      </p:sp>
      <p:sp>
        <p:nvSpPr>
          <p:cNvPr id="638" name="~The Unseen From the song Cultural Genocide,  off the album So This Is Freedom?"/>
          <p:cNvSpPr txBox="1"/>
          <p:nvPr/>
        </p:nvSpPr>
        <p:spPr>
          <a:xfrm>
            <a:off x="13925187" y="8759390"/>
            <a:ext cx="9486291" cy="2114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r>
              <a:t>~The Unseen</a:t>
            </a:r>
            <a:br/>
            <a:r>
              <a:t>From the song Cultural Genocide, </a:t>
            </a:r>
            <a:br/>
            <a:r>
              <a:t>off the album </a:t>
            </a:r>
            <a:r>
              <a:rPr i="1"/>
              <a:t>So This Is Freedom?</a:t>
            </a:r>
          </a:p>
        </p:txBody>
      </p:sp>
      <p:pic>
        <p:nvPicPr>
          <p:cNvPr id="639" name="pasted-movie.png" descr="pasted-movie.png"/>
          <p:cNvPicPr>
            <a:picLocks noChangeAspect="1"/>
          </p:cNvPicPr>
          <p:nvPr/>
        </p:nvPicPr>
        <p:blipFill>
          <a:blip r:embed="rId4">
            <a:extLst/>
          </a:blip>
          <a:stretch>
            <a:fillRect/>
          </a:stretch>
        </p:blipFill>
        <p:spPr>
          <a:xfrm>
            <a:off x="488950" y="2089150"/>
            <a:ext cx="9537700" cy="9537700"/>
          </a:xfrm>
          <a:prstGeom prst="rect">
            <a:avLst/>
          </a:prstGeom>
          <a:ln w="12700">
            <a:miter lim="400000"/>
          </a:ln>
        </p:spPr>
      </p:pic>
    </p:spTree>
  </p:cSld>
  <p:clrMapOvr>
    <a:masterClrMapping/>
  </p:clrMapOvr>
  <p:transition xmlns:p14="http://schemas.microsoft.com/office/powerpoint/2010/main" spd="med" advClick="1"/>
</p:sld>
</file>

<file path=ppt/slides/slide10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43" name="pasted-movie.png" descr="pasted-movie.png"/>
          <p:cNvPicPr>
            <a:picLocks noChangeAspect="1"/>
          </p:cNvPicPr>
          <p:nvPr/>
        </p:nvPicPr>
        <p:blipFill>
          <a:blip r:embed="rId4">
            <a:extLst/>
          </a:blip>
          <a:stretch>
            <a:fillRect/>
          </a:stretch>
        </p:blipFill>
        <p:spPr>
          <a:xfrm>
            <a:off x="452966" y="467783"/>
            <a:ext cx="9017001" cy="12001501"/>
          </a:xfrm>
          <a:prstGeom prst="rect">
            <a:avLst/>
          </a:prstGeom>
          <a:ln w="12700">
            <a:miter lim="400000"/>
          </a:ln>
        </p:spPr>
      </p:pic>
    </p:spTree>
  </p:cSld>
  <p:clrMapOvr>
    <a:masterClrMapping/>
  </p:clrMapOvr>
  <p:transition xmlns:p14="http://schemas.microsoft.com/office/powerpoint/2010/main" spd="med" advClick="1"/>
</p:sld>
</file>

<file path=ppt/slides/slide10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47" name="pasted-movie.png" descr="pasted-movie.png"/>
          <p:cNvPicPr>
            <a:picLocks noChangeAspect="1"/>
          </p:cNvPicPr>
          <p:nvPr/>
        </p:nvPicPr>
        <p:blipFill>
          <a:blip r:embed="rId4">
            <a:extLst/>
          </a:blip>
          <a:stretch>
            <a:fillRect/>
          </a:stretch>
        </p:blipFill>
        <p:spPr>
          <a:xfrm>
            <a:off x="452966" y="467783"/>
            <a:ext cx="9017001" cy="12001501"/>
          </a:xfrm>
          <a:prstGeom prst="rect">
            <a:avLst/>
          </a:prstGeom>
          <a:ln w="12700">
            <a:miter lim="400000"/>
          </a:ln>
        </p:spPr>
      </p:pic>
      <p:pic>
        <p:nvPicPr>
          <p:cNvPr id="648" name="pasted-movie.png" descr="pasted-movie.png"/>
          <p:cNvPicPr>
            <a:picLocks noChangeAspect="1"/>
          </p:cNvPicPr>
          <p:nvPr/>
        </p:nvPicPr>
        <p:blipFill>
          <a:blip r:embed="rId5">
            <a:extLst/>
          </a:blip>
          <a:stretch>
            <a:fillRect/>
          </a:stretch>
        </p:blipFill>
        <p:spPr>
          <a:xfrm>
            <a:off x="11743266" y="489330"/>
            <a:ext cx="11958407" cy="11958407"/>
          </a:xfrm>
          <a:prstGeom prst="rect">
            <a:avLst/>
          </a:prstGeom>
          <a:ln w="12700">
            <a:miter lim="400000"/>
          </a:ln>
        </p:spPr>
      </p:pic>
    </p:spTree>
  </p:cSld>
  <p:clrMapOvr>
    <a:masterClrMapping/>
  </p:clrMapOvr>
  <p:transition xmlns:p14="http://schemas.microsoft.com/office/powerpoint/2010/main" spd="med" advClick="1"/>
</p:sld>
</file>

<file path=ppt/slides/slide10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52" name="Honor Blackman.jpg" descr="Honor Blackman.jp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0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56" name="pasted-movie.png" descr="pasted-movie.png"/>
          <p:cNvPicPr>
            <a:picLocks noChangeAspect="1"/>
          </p:cNvPicPr>
          <p:nvPr/>
        </p:nvPicPr>
        <p:blipFill>
          <a:blip r:embed="rId4">
            <a:extLst/>
          </a:blip>
          <a:stretch>
            <a:fillRect/>
          </a:stretch>
        </p:blipFill>
        <p:spPr>
          <a:xfrm>
            <a:off x="-1490539" y="-746561"/>
            <a:ext cx="27365078" cy="14480688"/>
          </a:xfrm>
          <a:prstGeom prst="rect">
            <a:avLst/>
          </a:prstGeom>
          <a:ln w="12700">
            <a:miter lim="400000"/>
          </a:ln>
        </p:spPr>
      </p:pic>
    </p:spTree>
  </p:cSld>
  <p:clrMapOvr>
    <a:masterClrMapping/>
  </p:clrMapOvr>
  <p:transition xmlns:p14="http://schemas.microsoft.com/office/powerpoint/2010/main" spd="med" advClick="1"/>
</p:sld>
</file>

<file path=ppt/slides/slide10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60" name="pasted-movie.png" descr="pasted-movie.pn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0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64" name="Jason.jpg" descr="Jason.jp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Subtype="0" presetID="1" grpId="1" fill="hold">
                                  <p:stCondLst>
                                    <p:cond delay="0"/>
                                  </p:stCondLst>
                                  <p:iterate type="el" backwards="0">
                                    <p:tmAbs val="0"/>
                                  </p:iterate>
                                  <p:childTnLst>
                                    <p:set>
                                      <p:cBhvr>
                                        <p:cTn id="6" fill="hold">
                                          <p:stCondLst>
                                            <p:cond delay="0"/>
                                          </p:stCondLst>
                                        </p:cTn>
                                        <p:tgtEl>
                                          <p:spTgt spid="664"/>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64" grpId="1"/>
    </p:bldLst>
  </p:timing>
</p:sld>
</file>

<file path=ppt/slides/slide10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sp>
        <p:nvSpPr>
          <p:cNvPr id="668" name="404"/>
          <p:cNvSpPr txBox="1"/>
          <p:nvPr/>
        </p:nvSpPr>
        <p:spPr>
          <a:xfrm>
            <a:off x="10015909" y="4903946"/>
            <a:ext cx="4352182" cy="3149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atin typeface="Helvetica"/>
                <a:ea typeface="Helvetica"/>
                <a:cs typeface="Helvetica"/>
                <a:sym typeface="Helvetica"/>
              </a:defRPr>
            </a:lvl1pPr>
          </a:lstStyle>
          <a:p>
            <a:pPr/>
            <a:r>
              <a:t>404</a:t>
            </a:r>
          </a:p>
        </p:txBody>
      </p:sp>
      <p:sp>
        <p:nvSpPr>
          <p:cNvPr id="669" name="Game Not Found"/>
          <p:cNvSpPr txBox="1"/>
          <p:nvPr/>
        </p:nvSpPr>
        <p:spPr>
          <a:xfrm>
            <a:off x="9673894" y="7991535"/>
            <a:ext cx="5036212" cy="82051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a:lvl1pPr>
          </a:lstStyle>
          <a:p>
            <a:pPr/>
            <a:r>
              <a:t>Game Not Found</a:t>
            </a:r>
          </a:p>
        </p:txBody>
      </p:sp>
    </p:spTree>
  </p:cSld>
  <p:clrMapOvr>
    <a:masterClrMapping/>
  </p:clrMapOvr>
  <p:transition xmlns:p14="http://schemas.microsoft.com/office/powerpoint/2010/main" spd="med" advClick="1"/>
</p:sld>
</file>

<file path=ppt/slides/slide10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73" name="esa.png" descr="esa.png"/>
          <p:cNvPicPr>
            <a:picLocks noChangeAspect="1"/>
          </p:cNvPicPr>
          <p:nvPr/>
        </p:nvPicPr>
        <p:blipFill>
          <a:blip r:embed="rId4">
            <a:extLst/>
          </a:blip>
          <a:stretch>
            <a:fillRect/>
          </a:stretch>
        </p:blipFill>
        <p:spPr>
          <a:xfrm>
            <a:off x="97631" y="4944247"/>
            <a:ext cx="9855826" cy="3827506"/>
          </a:xfrm>
          <a:prstGeom prst="rect">
            <a:avLst/>
          </a:prstGeom>
          <a:ln w="12700">
            <a:miter lim="400000"/>
          </a:ln>
        </p:spPr>
      </p:pic>
      <p:sp>
        <p:nvSpPr>
          <p:cNvPr id="674" name="With today’s decision, the U.S. Copyright Office confirms that the current level of video game preservation is appropriate and recognizes that video games present unique copyright concerns that should always be taken into consideration."/>
          <p:cNvSpPr txBox="1"/>
          <p:nvPr/>
        </p:nvSpPr>
        <p:spPr>
          <a:xfrm>
            <a:off x="11322151" y="4291289"/>
            <a:ext cx="12355381" cy="513342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5300"/>
            </a:lvl1pPr>
          </a:lstStyle>
          <a:p>
            <a:pPr/>
            <a:r>
              <a:t>With today’s decision, the U.S. Copyright Office confirms that the current level of video game preservation is appropriate and recognizes that video games present unique copyright concerns that should always be taken into consideration.</a:t>
            </a:r>
          </a:p>
        </p:txBody>
      </p:sp>
    </p:spTree>
  </p:cSld>
  <p:clrMapOvr>
    <a:masterClrMapping/>
  </p:clrMapOvr>
  <p:transition xmlns:p14="http://schemas.microsoft.com/office/powerpoint/2010/main" spd="med" advClick="1"/>
</p:sld>
</file>

<file path=ppt/slides/slide10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78" name="mario.png" descr="mario.png"/>
          <p:cNvPicPr>
            <a:picLocks noChangeAspect="1"/>
          </p:cNvPicPr>
          <p:nvPr/>
        </p:nvPicPr>
        <p:blipFill>
          <a:blip r:embed="rId4">
            <a:extLst/>
          </a:blip>
          <a:stretch>
            <a:fillRect/>
          </a:stretch>
        </p:blipFill>
        <p:spPr>
          <a:xfrm>
            <a:off x="7499350" y="508000"/>
            <a:ext cx="9385300" cy="12700000"/>
          </a:xfrm>
          <a:prstGeom prst="rect">
            <a:avLst/>
          </a:prstGeom>
          <a:ln w="12700">
            <a:miter lim="400000"/>
          </a:ln>
        </p:spPr>
      </p:pic>
    </p:spTree>
  </p:cSld>
  <p:clrMapOvr>
    <a:masterClrMapping/>
  </p:clrMapOvr>
  <p:transition xmlns:p14="http://schemas.microsoft.com/office/powerpoint/2010/main" spd="med" advClick="1"/>
</p:sld>
</file>

<file path=ppt/slides/slide1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82" name="vghf.png" descr="vghf.png"/>
          <p:cNvPicPr>
            <a:picLocks noChangeAspect="1"/>
          </p:cNvPicPr>
          <p:nvPr/>
        </p:nvPicPr>
        <p:blipFill>
          <a:blip r:embed="rId4">
            <a:extLst/>
          </a:blip>
          <a:stretch>
            <a:fillRect/>
          </a:stretch>
        </p:blipFill>
        <p:spPr>
          <a:xfrm>
            <a:off x="916715" y="3764672"/>
            <a:ext cx="7070464" cy="6186656"/>
          </a:xfrm>
          <a:prstGeom prst="rect">
            <a:avLst/>
          </a:prstGeom>
          <a:ln w="12700">
            <a:miter lim="400000"/>
          </a:ln>
        </p:spPr>
      </p:pic>
      <p:sp>
        <p:nvSpPr>
          <p:cNvPr id="683" name="The game industry’s absolutist position—which the ESA’s own members have declined to go on the record to support—forces researchers to explore extra-legal methods to access the vast majority of out-of-print video games that are otherwise unavailable."/>
          <p:cNvSpPr txBox="1"/>
          <p:nvPr/>
        </p:nvSpPr>
        <p:spPr>
          <a:xfrm>
            <a:off x="9578018" y="4646561"/>
            <a:ext cx="13864525" cy="442287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5300"/>
            </a:lvl1pPr>
          </a:lstStyle>
          <a:p>
            <a:pPr/>
            <a:r>
              <a:t>The game industry’s absolutist position—which the ESA’s own members have declined to go on the record to support—forces researchers to explore extra-legal methods to access the vast majority of out-of-print video games that are otherwise unavailable.</a:t>
            </a:r>
          </a:p>
        </p:txBody>
      </p:sp>
    </p:spTree>
  </p:cSld>
  <p:clrMapOvr>
    <a:masterClrMapping/>
  </p:clrMapOvr>
  <p:transition xmlns:p14="http://schemas.microsoft.com/office/powerpoint/2010/main" spd="med" advClick="1"/>
</p:sld>
</file>

<file path=ppt/slides/slide1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87" name="extra-legal methods"/>
          <p:cNvSpPr txBox="1"/>
          <p:nvPr/>
        </p:nvSpPr>
        <p:spPr>
          <a:xfrm>
            <a:off x="16419084" y="6795456"/>
            <a:ext cx="6123065" cy="87015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300"/>
            </a:lvl1pPr>
          </a:lstStyle>
          <a:p>
            <a:pPr/>
            <a:r>
              <a:t>extra-legal methods</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med" advClick="1" p14:dur="1000">
        <p159:morph option="byObject"/>
      </p:transition>
    </mc:Choice>
    <mc:Fallback>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691" name="Anarchivism"/>
          <p:cNvSpPr txBox="1"/>
          <p:nvPr/>
        </p:nvSpPr>
        <p:spPr>
          <a:xfrm>
            <a:off x="2817812" y="4916498"/>
            <a:ext cx="18748376" cy="388300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5000"/>
            </a:lvl1pPr>
          </a:lstStyle>
          <a:p>
            <a:pPr/>
            <a:r>
              <a:t>Anarchivism</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95" name="wkrp wallpaper.jpg" descr="wkrp wallpaper.jp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699" name="Welcome Image.jpg" descr="Welcome Image.jp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03" name="pasted-movie.png" descr="pasted-movie.png"/>
          <p:cNvPicPr>
            <a:picLocks noChangeAspect="1"/>
          </p:cNvPicPr>
          <p:nvPr/>
        </p:nvPicPr>
        <p:blipFill>
          <a:blip r:embed="rId3">
            <a:extLst/>
          </a:blip>
          <a:stretch>
            <a:fillRect/>
          </a:stretch>
        </p:blipFill>
        <p:spPr>
          <a:xfrm rot="20520645">
            <a:off x="7994474" y="1242782"/>
            <a:ext cx="7898740" cy="1123043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703"/>
                                        </p:tgtEl>
                                        <p:attrNameLst>
                                          <p:attrName>style.visibility</p:attrName>
                                        </p:attrNameLst>
                                      </p:cBhvr>
                                      <p:to>
                                        <p:strVal val="visible"/>
                                      </p:to>
                                    </p:set>
                                    <p:anim calcmode="lin" valueType="num">
                                      <p:cBhvr>
                                        <p:cTn id="7" dur="1000" fill="hold"/>
                                        <p:tgtEl>
                                          <p:spTgt spid="703"/>
                                        </p:tgtEl>
                                        <p:attrNameLst>
                                          <p:attrName>ppt_w</p:attrName>
                                        </p:attrNameLst>
                                      </p:cBhvr>
                                      <p:tavLst>
                                        <p:tav tm="0">
                                          <p:val>
                                            <p:fltVal val="0"/>
                                          </p:val>
                                        </p:tav>
                                        <p:tav tm="100000">
                                          <p:val>
                                            <p:strVal val="#ppt_w"/>
                                          </p:val>
                                        </p:tav>
                                      </p:tavLst>
                                    </p:anim>
                                    <p:anim calcmode="lin" valueType="num">
                                      <p:cBhvr>
                                        <p:cTn id="8" dur="1000" fill="hold"/>
                                        <p:tgtEl>
                                          <p:spTgt spid="703"/>
                                        </p:tgtEl>
                                        <p:attrNameLst>
                                          <p:attrName>ppt_h</p:attrName>
                                        </p:attrNameLst>
                                      </p:cBhvr>
                                      <p:tavLst>
                                        <p:tav tm="0">
                                          <p:val>
                                            <p:fltVal val="0"/>
                                          </p:val>
                                        </p:tav>
                                        <p:tav tm="100000">
                                          <p:val>
                                            <p:strVal val="#ppt_h"/>
                                          </p:val>
                                        </p:tav>
                                      </p:tavLst>
                                    </p:anim>
                                    <p:anim calcmode="lin" valueType="num">
                                      <p:cBhvr>
                                        <p:cTn id="9" dur="1000" fill="hold"/>
                                        <p:tgtEl>
                                          <p:spTgt spid="703"/>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70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03" grpId="1"/>
    </p:bldLst>
  </p:timing>
</p:sld>
</file>

<file path=ppt/slides/slide1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07" name="pasted-movie.png" descr="pasted-movie.png"/>
          <p:cNvPicPr>
            <a:picLocks noChangeAspect="1"/>
          </p:cNvPicPr>
          <p:nvPr/>
        </p:nvPicPr>
        <p:blipFill>
          <a:blip r:embed="rId3">
            <a:extLst/>
          </a:blip>
          <a:stretch>
            <a:fillRect/>
          </a:stretch>
        </p:blipFill>
        <p:spPr>
          <a:xfrm rot="20520645">
            <a:off x="7994474" y="1242782"/>
            <a:ext cx="7898740" cy="11230436"/>
          </a:xfrm>
          <a:prstGeom prst="rect">
            <a:avLst/>
          </a:prstGeom>
          <a:ln w="12700">
            <a:miter lim="400000"/>
          </a:ln>
        </p:spPr>
      </p:pic>
      <p:pic>
        <p:nvPicPr>
          <p:cNvPr id="708" name="pasted-movie.png" descr="pasted-movie.png"/>
          <p:cNvPicPr>
            <a:picLocks noChangeAspect="1"/>
          </p:cNvPicPr>
          <p:nvPr/>
        </p:nvPicPr>
        <p:blipFill>
          <a:blip r:embed="rId4">
            <a:extLst/>
          </a:blip>
          <a:stretch>
            <a:fillRect/>
          </a:stretch>
        </p:blipFill>
        <p:spPr>
          <a:xfrm rot="544321">
            <a:off x="541866" y="1027280"/>
            <a:ext cx="7774294" cy="11661440"/>
          </a:xfrm>
          <a:prstGeom prst="rect">
            <a:avLst/>
          </a:prstGeom>
          <a:ln w="12700">
            <a:miter lim="400000"/>
          </a:ln>
        </p:spPr>
      </p:pic>
    </p:spTree>
  </p:cSld>
  <p:clrMapOvr>
    <a:masterClrMapping/>
  </p:clrMapOvr>
  <p:transition xmlns:p14="http://schemas.microsoft.com/office/powerpoint/2010/main" spd="med" advClick="1"/>
</p:sld>
</file>

<file path=ppt/slides/slide1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12" name="pasted-movie.png" descr="pasted-movie.png"/>
          <p:cNvPicPr>
            <a:picLocks noChangeAspect="1"/>
          </p:cNvPicPr>
          <p:nvPr/>
        </p:nvPicPr>
        <p:blipFill>
          <a:blip r:embed="rId3">
            <a:extLst/>
          </a:blip>
          <a:stretch>
            <a:fillRect/>
          </a:stretch>
        </p:blipFill>
        <p:spPr>
          <a:xfrm rot="20520645">
            <a:off x="7994474" y="1242782"/>
            <a:ext cx="7898740" cy="11230436"/>
          </a:xfrm>
          <a:prstGeom prst="rect">
            <a:avLst/>
          </a:prstGeom>
          <a:ln w="12700">
            <a:miter lim="400000"/>
          </a:ln>
        </p:spPr>
      </p:pic>
      <p:pic>
        <p:nvPicPr>
          <p:cNvPr id="713" name="pasted-movie.png" descr="pasted-movie.png"/>
          <p:cNvPicPr>
            <a:picLocks noChangeAspect="1"/>
          </p:cNvPicPr>
          <p:nvPr/>
        </p:nvPicPr>
        <p:blipFill>
          <a:blip r:embed="rId4">
            <a:extLst/>
          </a:blip>
          <a:stretch>
            <a:fillRect/>
          </a:stretch>
        </p:blipFill>
        <p:spPr>
          <a:xfrm rot="544321">
            <a:off x="541866" y="1027280"/>
            <a:ext cx="7774294" cy="11661440"/>
          </a:xfrm>
          <a:prstGeom prst="rect">
            <a:avLst/>
          </a:prstGeom>
          <a:ln w="12700">
            <a:miter lim="400000"/>
          </a:ln>
        </p:spPr>
      </p:pic>
      <p:pic>
        <p:nvPicPr>
          <p:cNvPr id="714" name="daria.jpg" descr="daria.jpg"/>
          <p:cNvPicPr>
            <a:picLocks noChangeAspect="1"/>
          </p:cNvPicPr>
          <p:nvPr/>
        </p:nvPicPr>
        <p:blipFill>
          <a:blip r:embed="rId5">
            <a:extLst/>
          </a:blip>
          <a:stretch>
            <a:fillRect/>
          </a:stretch>
        </p:blipFill>
        <p:spPr>
          <a:xfrm rot="21360000">
            <a:off x="16010439" y="1293850"/>
            <a:ext cx="7706349" cy="11128300"/>
          </a:xfrm>
          <a:prstGeom prst="rect">
            <a:avLst/>
          </a:prstGeom>
          <a:ln w="12700">
            <a:miter lim="400000"/>
          </a:ln>
        </p:spPr>
      </p:pic>
    </p:spTree>
  </p:cSld>
  <p:clrMapOvr>
    <a:masterClrMapping/>
  </p:clrMapOvr>
  <p:transition xmlns:p14="http://schemas.microsoft.com/office/powerpoint/2010/main" spd="med" advClick="1"/>
</p:sld>
</file>

<file path=ppt/slides/slide1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18" name="At-Risk"/>
          <p:cNvSpPr txBox="1"/>
          <p:nvPr/>
        </p:nvSpPr>
        <p:spPr>
          <a:xfrm>
            <a:off x="7645400" y="841172"/>
            <a:ext cx="9093200" cy="312672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20000"/>
            </a:lvl1pPr>
          </a:lstStyle>
          <a:p>
            <a:pPr/>
            <a:r>
              <a:t>At-Risk</a:t>
            </a:r>
          </a:p>
        </p:txBody>
      </p:sp>
      <p:sp>
        <p:nvSpPr>
          <p:cNvPr id="719" name="Weather Data and Modeling…"/>
          <p:cNvSpPr txBox="1"/>
          <p:nvPr/>
        </p:nvSpPr>
        <p:spPr>
          <a:xfrm>
            <a:off x="6766407" y="4616709"/>
            <a:ext cx="10851186" cy="44825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r>
              <a:t>Weather Data and Modeling</a:t>
            </a:r>
          </a:p>
          <a:p>
            <a:pPr algn="ctr"/>
            <a:r>
              <a:t>Capitol Building Security Camera Video</a:t>
            </a:r>
          </a:p>
          <a:p>
            <a:pPr algn="ctr"/>
            <a:r>
              <a:t>National Institutes of Health</a:t>
            </a:r>
          </a:p>
          <a:p>
            <a:pPr algn="ctr"/>
            <a:r>
              <a:t>GLBTQ+ Data and Resources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1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71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71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71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71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719" grpId="1"/>
    </p:bldLst>
  </p:timing>
</p:sld>
</file>

<file path=ppt/slides/slide1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23" name="hst.jpg" descr="hst.jpg"/>
          <p:cNvPicPr>
            <a:picLocks noChangeAspect="1"/>
          </p:cNvPicPr>
          <p:nvPr/>
        </p:nvPicPr>
        <p:blipFill>
          <a:blip r:embed="rId3">
            <a:extLst/>
          </a:blip>
          <a:stretch>
            <a:fillRect/>
          </a:stretch>
        </p:blipFill>
        <p:spPr>
          <a:xfrm>
            <a:off x="1905000" y="-1"/>
            <a:ext cx="20574000" cy="13716001"/>
          </a:xfrm>
          <a:prstGeom prst="rect">
            <a:avLst/>
          </a:prstGeom>
          <a:ln w="12700">
            <a:miter lim="400000"/>
          </a:ln>
        </p:spPr>
      </p:pic>
    </p:spTree>
  </p:cSld>
  <p:clrMapOvr>
    <a:masterClrMapping/>
  </p:clrMapOvr>
  <p:transition xmlns:p14="http://schemas.microsoft.com/office/powerpoint/2010/main" spd="med" advClick="1"/>
</p:sld>
</file>

<file path=ppt/slides/slide1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27" name="Ownership"/>
          <p:cNvSpPr txBox="1"/>
          <p:nvPr/>
        </p:nvSpPr>
        <p:spPr>
          <a:xfrm>
            <a:off x="2329814" y="4532008"/>
            <a:ext cx="19724371" cy="465198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0000"/>
            </a:lvl1pPr>
          </a:lstStyle>
          <a:p>
            <a:pPr/>
            <a:r>
              <a:t>Ownership</a:t>
            </a:r>
          </a:p>
        </p:txBody>
      </p:sp>
    </p:spTree>
  </p:cSld>
  <p:clrMapOvr>
    <a:masterClrMapping/>
  </p:clrMapOvr>
  <p:transition xmlns:p14="http://schemas.microsoft.com/office/powerpoint/2010/main" spd="med" advClick="1"/>
</p:sld>
</file>

<file path=ppt/slides/slide1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31" name="Data"/>
          <p:cNvSpPr txBox="1"/>
          <p:nvPr/>
        </p:nvSpPr>
        <p:spPr>
          <a:xfrm>
            <a:off x="7865744" y="4532008"/>
            <a:ext cx="8652511" cy="465198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0000"/>
            </a:lvl1pPr>
          </a:lstStyle>
          <a:p>
            <a:pPr/>
            <a:r>
              <a:t>Data</a:t>
            </a:r>
          </a:p>
        </p:txBody>
      </p:sp>
    </p:spTree>
  </p:cSld>
  <p:clrMapOvr>
    <a:masterClrMapping/>
  </p:clrMapOvr>
  <mc:AlternateContent xmlns:mc="http://schemas.openxmlformats.org/markup-compatibility/2006">
    <mc:Choice xmlns:p14="http://schemas.microsoft.com/office/powerpoint/2010/main" Requires="p14">
      <p:transition spd="med" advClick="1" p14:dur="1000">
        <p14:ripple/>
      </p:transition>
    </mc:Choice>
    <mc:Fallback>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35" name="Hacker != Cybercriminal"/>
          <p:cNvSpPr txBox="1"/>
          <p:nvPr/>
        </p:nvSpPr>
        <p:spPr>
          <a:xfrm>
            <a:off x="3382517" y="3226736"/>
            <a:ext cx="17618965" cy="191159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vl1pPr>
          </a:lstStyle>
          <a:p>
            <a:pPr/>
            <a:r>
              <a:t>Hacker != Cybercriminal</a:t>
            </a:r>
          </a:p>
        </p:txBody>
      </p:sp>
    </p:spTree>
  </p:cSld>
  <p:clrMapOvr>
    <a:masterClrMapping/>
  </p:clrMapOvr>
  <p:transition xmlns:p14="http://schemas.microsoft.com/office/powerpoint/2010/main" spd="med" advClick="1"/>
</p:sld>
</file>

<file path=ppt/slides/slide1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39" name="pasted-movie.png" descr="pasted-movie.png"/>
          <p:cNvPicPr>
            <a:picLocks noChangeAspect="1"/>
          </p:cNvPicPr>
          <p:nvPr/>
        </p:nvPicPr>
        <p:blipFill>
          <a:blip r:embed="rId3">
            <a:extLst/>
          </a:blip>
          <a:stretch>
            <a:fillRect/>
          </a:stretch>
        </p:blipFill>
        <p:spPr>
          <a:xfrm>
            <a:off x="-16934" y="753533"/>
            <a:ext cx="24417868" cy="12208934"/>
          </a:xfrm>
          <a:prstGeom prst="rect">
            <a:avLst/>
          </a:prstGeom>
          <a:ln w="12700">
            <a:miter lim="400000"/>
          </a:ln>
        </p:spPr>
      </p:pic>
    </p:spTree>
  </p:cSld>
  <p:clrMapOvr>
    <a:masterClrMapping/>
  </p:clrMapOvr>
  <p:transition xmlns:p14="http://schemas.microsoft.com/office/powerpoint/2010/main" spd="med" advClick="1"/>
</p:sld>
</file>

<file path=ppt/slides/slide1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743" name="pasted-movie.png" descr="pasted-movie.pn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747" name="pasted-movie.png" descr="pasted-movie.png"/>
          <p:cNvPicPr>
            <a:picLocks noChangeAspect="1"/>
          </p:cNvPicPr>
          <p:nvPr/>
        </p:nvPicPr>
        <p:blipFill>
          <a:blip r:embed="rId4">
            <a:extLst/>
          </a:blip>
          <a:stretch>
            <a:fillRect/>
          </a:stretch>
        </p:blipFill>
        <p:spPr>
          <a:xfrm>
            <a:off x="0" y="0"/>
            <a:ext cx="24384000" cy="13716000"/>
          </a:xfrm>
          <a:prstGeom prst="rect">
            <a:avLst/>
          </a:prstGeom>
          <a:ln w="12700">
            <a:miter lim="400000"/>
          </a:ln>
        </p:spPr>
      </p:pic>
      <p:pic>
        <p:nvPicPr>
          <p:cNvPr id="748" name="eyes.png" descr="eyes.png"/>
          <p:cNvPicPr>
            <a:picLocks noChangeAspect="1"/>
          </p:cNvPicPr>
          <p:nvPr/>
        </p:nvPicPr>
        <p:blipFill>
          <a:blip r:embed="rId5">
            <a:extLst/>
          </a:blip>
          <a:stretch>
            <a:fillRect/>
          </a:stretch>
        </p:blipFill>
        <p:spPr>
          <a:xfrm>
            <a:off x="2496409" y="4185982"/>
            <a:ext cx="9508961" cy="5344036"/>
          </a:xfrm>
          <a:prstGeom prst="rect">
            <a:avLst/>
          </a:prstGeom>
          <a:ln w="12700">
            <a:miter lim="400000"/>
          </a:ln>
        </p:spPr>
      </p:pic>
    </p:spTree>
  </p:cSld>
  <p:clrMapOvr>
    <a:masterClrMapping/>
  </p:clrMapOvr>
  <p:transition xmlns:p14="http://schemas.microsoft.com/office/powerpoint/2010/main" spd="med" advClick="1"/>
</p:sld>
</file>

<file path=ppt/slides/slide1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752" name="sqlback.jpg" descr="sqlback.jpg"/>
          <p:cNvPicPr>
            <a:picLocks noChangeAspect="1"/>
          </p:cNvPicPr>
          <p:nvPr/>
        </p:nvPicPr>
        <p:blipFill>
          <a:blip r:embed="rId4">
            <a:extLst/>
          </a:blip>
          <a:stretch>
            <a:fillRect/>
          </a:stretch>
        </p:blipFill>
        <p:spPr>
          <a:xfrm>
            <a:off x="-1060404" y="-175217"/>
            <a:ext cx="26504808" cy="14066434"/>
          </a:xfrm>
          <a:prstGeom prst="rect">
            <a:avLst/>
          </a:prstGeom>
          <a:ln w="12700">
            <a:miter lim="400000"/>
          </a:ln>
        </p:spPr>
      </p:pic>
    </p:spTree>
  </p:cSld>
  <p:clrMapOvr>
    <a:masterClrMapping/>
  </p:clrMapOvr>
  <p:transition xmlns:p14="http://schemas.microsoft.com/office/powerpoint/2010/main" spd="med" advClick="1"/>
</p:sld>
</file>

<file path=ppt/slides/slide1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56" name="2023"/>
          <p:cNvSpPr txBox="1"/>
          <p:nvPr/>
        </p:nvSpPr>
        <p:spPr>
          <a:xfrm>
            <a:off x="10440161" y="709742"/>
            <a:ext cx="3503677" cy="191159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vl1pPr>
          </a:lstStyle>
          <a:p>
            <a:pPr/>
            <a:r>
              <a:t>2023</a:t>
            </a:r>
          </a:p>
        </p:txBody>
      </p:sp>
      <p:sp>
        <p:nvSpPr>
          <p:cNvPr id="757" name="British Library…"/>
          <p:cNvSpPr txBox="1"/>
          <p:nvPr/>
        </p:nvSpPr>
        <p:spPr>
          <a:xfrm>
            <a:off x="8142922" y="3211277"/>
            <a:ext cx="8098156" cy="627744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500"/>
            </a:pPr>
            <a:r>
              <a:rPr u="sng"/>
              <a:t>British Library</a:t>
            </a:r>
            <a:endParaRPr u="sng"/>
          </a:p>
          <a:p>
            <a:pPr algn="ctr">
              <a:defRPr b="1" sz="5500"/>
            </a:pPr>
            <a:r>
              <a:rPr b="0"/>
              <a:t>600GB of data stolen</a:t>
            </a:r>
          </a:p>
          <a:p>
            <a:pPr algn="ctr">
              <a:defRPr b="1" sz="5500"/>
            </a:pPr>
            <a:r>
              <a:rPr u="sng"/>
              <a:t>Toronto Public Library</a:t>
            </a:r>
            <a:endParaRPr u="sng"/>
          </a:p>
          <a:p>
            <a:pPr algn="ctr">
              <a:defRPr b="1" sz="5500"/>
            </a:pPr>
            <a:r>
              <a:rPr b="0"/>
              <a:t>11 Million Lendable Items</a:t>
            </a:r>
            <a:endParaRPr b="0"/>
          </a:p>
          <a:p>
            <a:pPr algn="ctr">
              <a:defRPr b="1" sz="5500"/>
            </a:pPr>
            <a:r>
              <a:rPr b="0"/>
              <a:t>100 Branches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57">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75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75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75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75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757">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757" grpId="1"/>
    </p:bldLst>
  </p:timing>
</p:sld>
</file>

<file path=ppt/slides/slide1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61" name="2024"/>
          <p:cNvSpPr txBox="1"/>
          <p:nvPr/>
        </p:nvSpPr>
        <p:spPr>
          <a:xfrm>
            <a:off x="10440161" y="709742"/>
            <a:ext cx="3503677" cy="191159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vl1pPr>
          </a:lstStyle>
          <a:p>
            <a:pPr/>
            <a:r>
              <a:t>2024</a:t>
            </a:r>
          </a:p>
        </p:txBody>
      </p:sp>
      <p:sp>
        <p:nvSpPr>
          <p:cNvPr id="762" name="Calgary Public Library…"/>
          <p:cNvSpPr txBox="1"/>
          <p:nvPr/>
        </p:nvSpPr>
        <p:spPr>
          <a:xfrm>
            <a:off x="6935565" y="3091331"/>
            <a:ext cx="10512870" cy="634800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500"/>
            </a:pPr>
            <a:r>
              <a:t>Calgary Public Library</a:t>
            </a:r>
          </a:p>
          <a:p>
            <a:pPr algn="ctr">
              <a:defRPr b="1" sz="5500"/>
            </a:pPr>
            <a:r>
              <a:t>Seattle Public Library</a:t>
            </a:r>
          </a:p>
          <a:p>
            <a:pPr algn="ctr">
              <a:defRPr b="1" sz="5500"/>
            </a:pPr>
            <a:r>
              <a:t>Delaware Libraries</a:t>
            </a:r>
          </a:p>
          <a:p>
            <a:pPr algn="ctr">
              <a:defRPr b="1" sz="5500"/>
            </a:pPr>
            <a:r>
              <a:t>Solano County Public Library</a:t>
            </a:r>
          </a:p>
          <a:p>
            <a:pPr algn="ctr">
              <a:defRPr b="1" sz="5500"/>
            </a:pPr>
            <a:r>
              <a:t>London (Ontario) Public Library</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62">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762">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76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76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76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762">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762" grpId="1"/>
    </p:bldLst>
  </p:timing>
</p:sld>
</file>

<file path=ppt/slides/slide1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66" name="What do you own?…"/>
          <p:cNvSpPr txBox="1"/>
          <p:nvPr/>
        </p:nvSpPr>
        <p:spPr>
          <a:xfrm>
            <a:off x="6878573" y="4012986"/>
            <a:ext cx="10626853" cy="243882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6000"/>
            </a:pPr>
            <a:r>
              <a:t>What do you own?</a:t>
            </a:r>
          </a:p>
          <a:p>
            <a:pPr algn="ctr">
              <a:defRPr b="1" sz="6000"/>
            </a:pPr>
            <a:r>
              <a:t>Do you really need to own it?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66">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76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766">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766" grpId="1"/>
    </p:bldLst>
  </p:timing>
</p:sld>
</file>

<file path=ppt/slides/slide1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70" name="The only way that you could pray to make impression…"/>
          <p:cNvSpPr txBox="1"/>
          <p:nvPr/>
        </p:nvSpPr>
        <p:spPr>
          <a:xfrm>
            <a:off x="10451124" y="4717438"/>
            <a:ext cx="13516701" cy="301051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i="1" sz="4100"/>
            </a:pPr>
            <a:r>
              <a:t>The only way that you could pray to make impression</a:t>
            </a:r>
          </a:p>
          <a:p>
            <a:pPr>
              <a:defRPr b="1" i="1" sz="4100"/>
            </a:pPr>
            <a:r>
              <a:t>on the era ahead is if, instead of being notable,</a:t>
            </a:r>
          </a:p>
          <a:p>
            <a:pPr>
              <a:defRPr b="1" i="1" sz="4100"/>
            </a:pPr>
            <a:r>
              <a:t>you make the data describing you undecodable</a:t>
            </a:r>
          </a:p>
        </p:txBody>
      </p:sp>
      <p:sp>
        <p:nvSpPr>
          <p:cNvPr id="771" name="~MC Frontalot From the song Secrets from the Future  off the album Secrets from the Future"/>
          <p:cNvSpPr txBox="1"/>
          <p:nvPr/>
        </p:nvSpPr>
        <p:spPr>
          <a:xfrm>
            <a:off x="13147728" y="8369923"/>
            <a:ext cx="10820096" cy="2114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r>
              <a:t>~MC Frontalot</a:t>
            </a:r>
            <a:br/>
            <a:r>
              <a:t>From the song Secrets from the Future </a:t>
            </a:r>
            <a:br/>
            <a:r>
              <a:t>off the album </a:t>
            </a:r>
            <a:r>
              <a:rPr i="1"/>
              <a:t>Secrets from the Future</a:t>
            </a:r>
          </a:p>
        </p:txBody>
      </p:sp>
      <p:pic>
        <p:nvPicPr>
          <p:cNvPr id="772" name="Frontalot.jpg" descr="Frontalot.jpg"/>
          <p:cNvPicPr>
            <a:picLocks noChangeAspect="1"/>
          </p:cNvPicPr>
          <p:nvPr/>
        </p:nvPicPr>
        <p:blipFill>
          <a:blip r:embed="rId4">
            <a:extLst/>
          </a:blip>
          <a:stretch>
            <a:fillRect/>
          </a:stretch>
        </p:blipFill>
        <p:spPr>
          <a:xfrm>
            <a:off x="420952" y="2089150"/>
            <a:ext cx="9537701" cy="9537700"/>
          </a:xfrm>
          <a:prstGeom prst="rect">
            <a:avLst/>
          </a:prstGeom>
          <a:ln w="12700">
            <a:miter lim="400000"/>
          </a:ln>
        </p:spPr>
      </p:pic>
    </p:spTree>
  </p:cSld>
  <p:clrMapOvr>
    <a:masterClrMapping/>
  </p:clrMapOvr>
  <p:transition xmlns:p14="http://schemas.microsoft.com/office/powerpoint/2010/main" spd="med" advClick="1"/>
</p:sld>
</file>

<file path=ppt/slides/slide1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776" name="Data"/>
          <p:cNvSpPr txBox="1"/>
          <p:nvPr/>
        </p:nvSpPr>
        <p:spPr>
          <a:xfrm>
            <a:off x="7865744" y="4532008"/>
            <a:ext cx="8652511" cy="465198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30000"/>
            </a:lvl1pPr>
          </a:lstStyle>
          <a:p>
            <a:pPr/>
            <a:r>
              <a:t>Data</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ID="10" grpId="1" fill="hold">
                                  <p:stCondLst>
                                    <p:cond delay="0"/>
                                  </p:stCondLst>
                                  <p:iterate type="el" backwards="0">
                                    <p:tmAbs val="0"/>
                                  </p:iterate>
                                  <p:childTnLst>
                                    <p:animEffect filter="fade" transition="out">
                                      <p:cBhvr>
                                        <p:cTn id="6" dur="1000" fill="hold"/>
                                        <p:tgtEl>
                                          <p:spTgt spid="776"/>
                                        </p:tgtEl>
                                      </p:cBhvr>
                                    </p:animEffect>
                                    <p:set>
                                      <p:cBhvr>
                                        <p:cTn id="7" fill="hold">
                                          <p:stCondLst>
                                            <p:cond delay="999"/>
                                          </p:stCondLst>
                                        </p:cTn>
                                        <p:tgtEl>
                                          <p:spTgt spid="776"/>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76" grpId="1"/>
    </p:bldLst>
  </p:timing>
</p:sld>
</file>

<file path=ppt/slides/slide1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1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sp>
        <p:nvSpPr>
          <p:cNvPr id="783" name="Text"/>
          <p:cNvSpPr txBox="1"/>
          <p:nvPr/>
        </p:nvSpPr>
        <p:spPr>
          <a:xfrm>
            <a:off x="7816951" y="22755267"/>
            <a:ext cx="812674" cy="548133"/>
          </a:xfrm>
          <a:prstGeom prst="rect">
            <a:avLst/>
          </a:prstGeom>
          <a:ln w="12700">
            <a:miter lim="400000"/>
          </a:ln>
        </p:spPr>
        <p:txBody>
          <a:bodyPr wrap="none" lIns="50800" tIns="50800" rIns="50800" bIns="50800" anchor="ctr">
            <a:spAutoFit/>
          </a:bodyPr>
          <a:lstStyle/>
          <a:p>
            <a:pPr>
              <a:defRPr sz="3000"/>
            </a:pPr>
          </a:p>
        </p:txBody>
      </p:sp>
      <p:pic>
        <p:nvPicPr>
          <p:cNvPr id="784" name="CleanShot 2025-02-05 at 20.40.59.png" descr="CleanShot 2025-02-05 at 20.40.59.png"/>
          <p:cNvPicPr>
            <a:picLocks noChangeAspect="1"/>
          </p:cNvPicPr>
          <p:nvPr/>
        </p:nvPicPr>
        <p:blipFill>
          <a:blip r:embed="rId3">
            <a:extLst/>
          </a:blip>
          <a:stretch>
            <a:fillRect/>
          </a:stretch>
        </p:blipFill>
        <p:spPr>
          <a:xfrm>
            <a:off x="6764821" y="-79574"/>
            <a:ext cx="10854359" cy="13875148"/>
          </a:xfrm>
          <a:prstGeom prst="rect">
            <a:avLst/>
          </a:prstGeom>
          <a:ln w="12700">
            <a:miter lim="400000"/>
          </a:ln>
        </p:spPr>
      </p:pic>
    </p:spTree>
  </p:cSld>
  <p:clrMapOvr>
    <a:masterClrMapping/>
  </p:clrMapOvr>
  <p:transition xmlns:p14="http://schemas.microsoft.com/office/powerpoint/2010/main" spd="med" advClick="1"/>
</p:sld>
</file>

<file path=ppt/slides/slide1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88" name="TransactionDetails.png" descr="TransactionDetails.png"/>
          <p:cNvPicPr>
            <a:picLocks noChangeAspect="1"/>
          </p:cNvPicPr>
          <p:nvPr/>
        </p:nvPicPr>
        <p:blipFill>
          <a:blip r:embed="rId3">
            <a:extLst/>
          </a:blip>
          <a:stretch>
            <a:fillRect/>
          </a:stretch>
        </p:blipFill>
        <p:spPr>
          <a:xfrm>
            <a:off x="6254750" y="0"/>
            <a:ext cx="11874500" cy="13716001"/>
          </a:xfrm>
          <a:prstGeom prst="rect">
            <a:avLst/>
          </a:prstGeom>
          <a:ln w="12700">
            <a:miter lim="400000"/>
          </a:ln>
        </p:spPr>
      </p:pic>
    </p:spTree>
  </p:cSld>
  <p:clrMapOvr>
    <a:masterClrMapping/>
  </p:clrMapOvr>
  <p:transition xmlns:p14="http://schemas.microsoft.com/office/powerpoint/2010/main" spd="med" advClick="1"/>
</p:sld>
</file>

<file path=ppt/slides/slide1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792" name="TransactionDetails.png" descr="TransactionDetails.png"/>
          <p:cNvPicPr>
            <a:picLocks noChangeAspect="1"/>
          </p:cNvPicPr>
          <p:nvPr/>
        </p:nvPicPr>
        <p:blipFill>
          <a:blip r:embed="rId3">
            <a:extLst/>
          </a:blip>
          <a:stretch>
            <a:fillRect/>
          </a:stretch>
        </p:blipFill>
        <p:spPr>
          <a:xfrm>
            <a:off x="6254750" y="0"/>
            <a:ext cx="11874500" cy="13716001"/>
          </a:xfrm>
          <a:prstGeom prst="rect">
            <a:avLst/>
          </a:prstGeom>
          <a:ln w="12700">
            <a:miter lim="400000"/>
          </a:ln>
        </p:spPr>
      </p:pic>
      <p:sp>
        <p:nvSpPr>
          <p:cNvPr id="793" name="Line"/>
          <p:cNvSpPr/>
          <p:nvPr/>
        </p:nvSpPr>
        <p:spPr>
          <a:xfrm>
            <a:off x="3626458" y="13356761"/>
            <a:ext cx="2445995" cy="1"/>
          </a:xfrm>
          <a:prstGeom prst="line">
            <a:avLst/>
          </a:prstGeom>
          <a:ln w="152400">
            <a:solidFill>
              <a:schemeClr val="accent5"/>
            </a:solidFill>
            <a:miter lim="400000"/>
            <a:tailEnd type="triangle"/>
          </a:ln>
        </p:spPr>
        <p:txBody>
          <a:bodyPr lIns="50800" tIns="50800" rIns="50800" bIns="50800" anchor="ctr"/>
          <a:lstStyle/>
          <a:p>
            <a:pPr/>
          </a:p>
        </p:txBody>
      </p:sp>
    </p:spTree>
  </p:cSld>
  <p:clrMapOvr>
    <a:masterClrMapping/>
  </p:clrMapOvr>
  <p:transition xmlns:p14="http://schemas.microsoft.com/office/powerpoint/2010/main" spd="med" advClick="1"/>
</p:sld>
</file>

<file path=ppt/slides/slide1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797" name="pasted-movie.png" descr="pasted-movie.png"/>
          <p:cNvPicPr>
            <a:picLocks noChangeAspect="1"/>
          </p:cNvPicPr>
          <p:nvPr/>
        </p:nvPicPr>
        <p:blipFill>
          <a:blip r:embed="rId4">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801" name="silhouette.png" descr="silhouette.png"/>
          <p:cNvPicPr>
            <a:picLocks noChangeAspect="1"/>
          </p:cNvPicPr>
          <p:nvPr/>
        </p:nvPicPr>
        <p:blipFill>
          <a:blip r:embed="rId4">
            <a:extLst/>
          </a:blip>
          <a:stretch>
            <a:fillRect/>
          </a:stretch>
        </p:blipFill>
        <p:spPr>
          <a:xfrm>
            <a:off x="2937801" y="3321023"/>
            <a:ext cx="5055487" cy="10110974"/>
          </a:xfrm>
          <a:prstGeom prst="rect">
            <a:avLst/>
          </a:prstGeom>
          <a:ln w="12700">
            <a:miter lim="400000"/>
          </a:ln>
        </p:spPr>
      </p:pic>
      <p:sp>
        <p:nvSpPr>
          <p:cNvPr id="802" name="J. Random Personman…"/>
          <p:cNvSpPr txBox="1"/>
          <p:nvPr/>
        </p:nvSpPr>
        <p:spPr>
          <a:xfrm>
            <a:off x="8939055" y="3735230"/>
            <a:ext cx="7515607" cy="27572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nSpc>
                <a:spcPct val="40000"/>
              </a:lnSpc>
              <a:defRPr sz="5500"/>
            </a:pPr>
            <a:r>
              <a:t>J. Random Personman</a:t>
            </a:r>
          </a:p>
          <a:p>
            <a:pPr>
              <a:lnSpc>
                <a:spcPct val="40000"/>
              </a:lnSpc>
              <a:defRPr sz="5500"/>
            </a:pPr>
            <a:r>
              <a:t>9114 South Central Ave</a:t>
            </a:r>
          </a:p>
          <a:p>
            <a:pPr>
              <a:lnSpc>
                <a:spcPct val="40000"/>
              </a:lnSpc>
              <a:defRPr sz="5500"/>
            </a:pPr>
            <a:r>
              <a:t>Monroville, KY 41101</a:t>
            </a:r>
          </a:p>
        </p:txBody>
      </p:sp>
    </p:spTree>
  </p:cSld>
  <p:clrMapOvr>
    <a:masterClrMapping/>
  </p:clrMapOvr>
  <p:transition xmlns:p14="http://schemas.microsoft.com/office/powerpoint/2010/main" spd="med" advClick="1"/>
</p:sld>
</file>

<file path=ppt/slides/slide1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806" name="silhouette.png" descr="silhouette.png"/>
          <p:cNvPicPr>
            <a:picLocks noChangeAspect="1"/>
          </p:cNvPicPr>
          <p:nvPr/>
        </p:nvPicPr>
        <p:blipFill>
          <a:blip r:embed="rId4">
            <a:extLst/>
          </a:blip>
          <a:stretch>
            <a:fillRect/>
          </a:stretch>
        </p:blipFill>
        <p:spPr>
          <a:xfrm>
            <a:off x="2937801" y="3321023"/>
            <a:ext cx="5055487" cy="10110974"/>
          </a:xfrm>
          <a:prstGeom prst="rect">
            <a:avLst/>
          </a:prstGeom>
          <a:ln w="12700">
            <a:miter lim="400000"/>
          </a:ln>
        </p:spPr>
      </p:pic>
      <p:sp>
        <p:nvSpPr>
          <p:cNvPr id="807" name="J. Random Personman…"/>
          <p:cNvSpPr txBox="1"/>
          <p:nvPr/>
        </p:nvSpPr>
        <p:spPr>
          <a:xfrm>
            <a:off x="8939055" y="3735230"/>
            <a:ext cx="7515607" cy="27572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nSpc>
                <a:spcPct val="40000"/>
              </a:lnSpc>
              <a:defRPr sz="5500"/>
            </a:pPr>
            <a:r>
              <a:t>J. Random Personman</a:t>
            </a:r>
          </a:p>
          <a:p>
            <a:pPr>
              <a:lnSpc>
                <a:spcPct val="40000"/>
              </a:lnSpc>
              <a:defRPr sz="5500"/>
            </a:pPr>
            <a:r>
              <a:t>9114 South Central Ave</a:t>
            </a:r>
          </a:p>
          <a:p>
            <a:pPr>
              <a:lnSpc>
                <a:spcPct val="40000"/>
              </a:lnSpc>
              <a:defRPr sz="5500"/>
            </a:pPr>
            <a:r>
              <a:t>Monroville, KY 41101</a:t>
            </a:r>
          </a:p>
        </p:txBody>
      </p:sp>
      <p:sp>
        <p:nvSpPr>
          <p:cNvPr id="808" name="Last Activity Date: March 14, 2020"/>
          <p:cNvSpPr txBox="1"/>
          <p:nvPr/>
        </p:nvSpPr>
        <p:spPr>
          <a:xfrm>
            <a:off x="8985351" y="7243608"/>
            <a:ext cx="9814866" cy="82051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rPr b="1"/>
              <a:t>Last Activity Date:</a:t>
            </a:r>
            <a:r>
              <a:t> March 14, 2020</a:t>
            </a:r>
          </a:p>
        </p:txBody>
      </p:sp>
    </p:spTree>
  </p:cSld>
  <p:clrMapOvr>
    <a:masterClrMapping/>
  </p:clrMapOvr>
  <p:transition xmlns:p14="http://schemas.microsoft.com/office/powerpoint/2010/main" spd="med" advClick="1"/>
</p:sld>
</file>

<file path=ppt/slides/slide1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812" name="silhouette.png" descr="silhouette.png"/>
          <p:cNvPicPr>
            <a:picLocks noChangeAspect="1"/>
          </p:cNvPicPr>
          <p:nvPr/>
        </p:nvPicPr>
        <p:blipFill>
          <a:blip r:embed="rId4">
            <a:extLst/>
          </a:blip>
          <a:stretch>
            <a:fillRect/>
          </a:stretch>
        </p:blipFill>
        <p:spPr>
          <a:xfrm>
            <a:off x="2937801" y="3321023"/>
            <a:ext cx="5055487" cy="10110974"/>
          </a:xfrm>
          <a:prstGeom prst="rect">
            <a:avLst/>
          </a:prstGeom>
          <a:ln w="12700">
            <a:miter lim="400000"/>
          </a:ln>
        </p:spPr>
      </p:pic>
      <p:sp>
        <p:nvSpPr>
          <p:cNvPr id="813" name="J. Random Personman…"/>
          <p:cNvSpPr txBox="1"/>
          <p:nvPr/>
        </p:nvSpPr>
        <p:spPr>
          <a:xfrm>
            <a:off x="8939055" y="3735230"/>
            <a:ext cx="7515607" cy="27572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nSpc>
                <a:spcPct val="40000"/>
              </a:lnSpc>
              <a:defRPr sz="5500"/>
            </a:pPr>
            <a:r>
              <a:t>J. Random Personman</a:t>
            </a:r>
          </a:p>
          <a:p>
            <a:pPr>
              <a:lnSpc>
                <a:spcPct val="40000"/>
              </a:lnSpc>
              <a:defRPr sz="5500"/>
            </a:pPr>
            <a:r>
              <a:t>9114 South Central Ave</a:t>
            </a:r>
          </a:p>
          <a:p>
            <a:pPr>
              <a:lnSpc>
                <a:spcPct val="40000"/>
              </a:lnSpc>
              <a:defRPr sz="5500"/>
            </a:pPr>
            <a:r>
              <a:t>Monroville, KY 41101</a:t>
            </a:r>
          </a:p>
        </p:txBody>
      </p:sp>
      <p:sp>
        <p:nvSpPr>
          <p:cNvPr id="814" name="Last Activity Date: March 14, 2025"/>
          <p:cNvSpPr txBox="1"/>
          <p:nvPr/>
        </p:nvSpPr>
        <p:spPr>
          <a:xfrm>
            <a:off x="8985351" y="7243608"/>
            <a:ext cx="9814866" cy="82051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rPr b="1"/>
              <a:t>Last Activity Date:</a:t>
            </a:r>
            <a:r>
              <a:t> March 14, 2025</a:t>
            </a:r>
          </a:p>
        </p:txBody>
      </p:sp>
      <p:pic>
        <p:nvPicPr>
          <p:cNvPr id="815" name="frying pan.png" descr="frying pan.png"/>
          <p:cNvPicPr>
            <a:picLocks noChangeAspect="1"/>
          </p:cNvPicPr>
          <p:nvPr/>
        </p:nvPicPr>
        <p:blipFill>
          <a:blip r:embed="rId5">
            <a:extLst/>
          </a:blip>
          <a:stretch>
            <a:fillRect/>
          </a:stretch>
        </p:blipFill>
        <p:spPr>
          <a:xfrm rot="18120000">
            <a:off x="2264568" y="2145109"/>
            <a:ext cx="3419240" cy="2212248"/>
          </a:xfrm>
          <a:prstGeom prst="rect">
            <a:avLst/>
          </a:prstGeom>
          <a:ln w="12700">
            <a:miter lim="400000"/>
          </a:ln>
        </p:spPr>
      </p:pic>
    </p:spTree>
  </p:cSld>
  <p:clrMapOvr>
    <a:masterClrMapping/>
  </p:clrMapOvr>
  <p:transition xmlns:p14="http://schemas.microsoft.com/office/powerpoint/2010/main" spd="med" advClick="1"/>
</p:sld>
</file>

<file path=ppt/slides/slide1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819" name="CleanShot 2025-02-05 at 21.16.08.png" descr="CleanShot 2025-02-05 at 21.16.08.png"/>
          <p:cNvPicPr>
            <a:picLocks noChangeAspect="1"/>
          </p:cNvPicPr>
          <p:nvPr/>
        </p:nvPicPr>
        <p:blipFill>
          <a:blip r:embed="rId3">
            <a:extLst/>
          </a:blip>
          <a:stretch>
            <a:fillRect/>
          </a:stretch>
        </p:blipFill>
        <p:spPr>
          <a:xfrm>
            <a:off x="-1" y="168999"/>
            <a:ext cx="24384001" cy="13140936"/>
          </a:xfrm>
          <a:prstGeom prst="rect">
            <a:avLst/>
          </a:prstGeom>
          <a:ln w="12700">
            <a:miter lim="400000"/>
          </a:ln>
        </p:spPr>
      </p:pic>
    </p:spTree>
  </p:cSld>
  <p:clrMapOvr>
    <a:masterClrMapping/>
  </p:clrMapOvr>
  <p:transition xmlns:p14="http://schemas.microsoft.com/office/powerpoint/2010/main" spd="med" advClick="1"/>
</p:sld>
</file>

<file path=ppt/slides/slide1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823" name="CleanShot 2025-02-05 at 21.16.08.png" descr="CleanShot 2025-02-05 at 21.16.08.png"/>
          <p:cNvPicPr>
            <a:picLocks noChangeAspect="1"/>
          </p:cNvPicPr>
          <p:nvPr/>
        </p:nvPicPr>
        <p:blipFill>
          <a:blip r:embed="rId3">
            <a:extLst/>
          </a:blip>
          <a:stretch>
            <a:fillRect/>
          </a:stretch>
        </p:blipFill>
        <p:spPr>
          <a:xfrm>
            <a:off x="-1" y="168999"/>
            <a:ext cx="24384001" cy="13140936"/>
          </a:xfrm>
          <a:prstGeom prst="rect">
            <a:avLst/>
          </a:prstGeom>
          <a:ln w="12700">
            <a:miter lim="400000"/>
          </a:ln>
        </p:spPr>
      </p:pic>
      <p:sp>
        <p:nvSpPr>
          <p:cNvPr id="824" name="Line"/>
          <p:cNvSpPr/>
          <p:nvPr/>
        </p:nvSpPr>
        <p:spPr>
          <a:xfrm flipH="1" flipV="1">
            <a:off x="11872991" y="2096094"/>
            <a:ext cx="2445995" cy="1"/>
          </a:xfrm>
          <a:prstGeom prst="line">
            <a:avLst/>
          </a:prstGeom>
          <a:ln w="152400">
            <a:solidFill>
              <a:schemeClr val="accent5"/>
            </a:solidFill>
            <a:miter lim="400000"/>
            <a:tailEnd type="triangle"/>
          </a:ln>
        </p:spPr>
        <p:txBody>
          <a:bodyPr lIns="50800" tIns="50800" rIns="50800" bIns="50800" anchor="ctr"/>
          <a:lstStyle/>
          <a:p>
            <a:pPr/>
          </a:p>
        </p:txBody>
      </p:sp>
    </p:spTree>
  </p:cSld>
  <p:clrMapOvr>
    <a:masterClrMapping/>
  </p:clrMapOvr>
  <p:transition xmlns:p14="http://schemas.microsoft.com/office/powerpoint/2010/main" spd="med" advClick="1"/>
</p:sld>
</file>

<file path=ppt/slides/slide1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sp>
        <p:nvSpPr>
          <p:cNvPr id="828" name="Text"/>
          <p:cNvSpPr txBox="1"/>
          <p:nvPr/>
        </p:nvSpPr>
        <p:spPr>
          <a:xfrm>
            <a:off x="7816951" y="22755267"/>
            <a:ext cx="812674" cy="548133"/>
          </a:xfrm>
          <a:prstGeom prst="rect">
            <a:avLst/>
          </a:prstGeom>
          <a:ln w="12700">
            <a:miter lim="400000"/>
          </a:ln>
        </p:spPr>
        <p:txBody>
          <a:bodyPr wrap="none" lIns="50800" tIns="50800" rIns="50800" bIns="50800" anchor="ctr">
            <a:spAutoFit/>
          </a:bodyPr>
          <a:lstStyle/>
          <a:p>
            <a:pPr>
              <a:defRPr sz="3000"/>
            </a:pPr>
          </a:p>
        </p:txBody>
      </p:sp>
      <p:pic>
        <p:nvPicPr>
          <p:cNvPr id="829" name="CleanShot 2025-02-05 at 20.40.59.png" descr="CleanShot 2025-02-05 at 20.40.59.png"/>
          <p:cNvPicPr>
            <a:picLocks noChangeAspect="1"/>
          </p:cNvPicPr>
          <p:nvPr/>
        </p:nvPicPr>
        <p:blipFill>
          <a:blip r:embed="rId3">
            <a:extLst/>
          </a:blip>
          <a:stretch>
            <a:fillRect/>
          </a:stretch>
        </p:blipFill>
        <p:spPr>
          <a:xfrm>
            <a:off x="6764821" y="-79574"/>
            <a:ext cx="10854359" cy="13875148"/>
          </a:xfrm>
          <a:prstGeom prst="rect">
            <a:avLst/>
          </a:prstGeom>
          <a:ln w="12700">
            <a:miter lim="400000"/>
          </a:ln>
        </p:spPr>
      </p:pic>
    </p:spTree>
  </p:cSld>
  <p:clrMapOvr>
    <a:masterClrMapping/>
  </p:clrMapOvr>
  <p:transition xmlns:p14="http://schemas.microsoft.com/office/powerpoint/2010/main" spd="med" advClick="1"/>
</p:sld>
</file>

<file path=ppt/slides/slide1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33" name="Purge your inactive patrons…"/>
          <p:cNvSpPr txBox="1"/>
          <p:nvPr/>
        </p:nvSpPr>
        <p:spPr>
          <a:xfrm>
            <a:off x="7297737" y="3155164"/>
            <a:ext cx="9788526" cy="364647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500"/>
            </a:pPr>
            <a:r>
              <a:t>Purge your inactive patrons</a:t>
            </a:r>
          </a:p>
          <a:p>
            <a:pPr algn="ctr">
              <a:defRPr b="1" sz="5500"/>
            </a:pPr>
            <a:r>
              <a:t>Sanitize your circulation data</a:t>
            </a:r>
          </a:p>
          <a:p>
            <a:pPr algn="ctr">
              <a:defRPr b="1" sz="5500"/>
            </a:pPr>
            <a:r>
              <a:t>Collect only what you need</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833">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83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83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833">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833" grpId="1"/>
    </p:bldLst>
  </p:timing>
</p:sld>
</file>

<file path=ppt/slides/slide1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37" name="Deleting every record, you know what I mean…"/>
          <p:cNvSpPr txBox="1"/>
          <p:nvPr/>
        </p:nvSpPr>
        <p:spPr>
          <a:xfrm>
            <a:off x="10451124" y="4717438"/>
            <a:ext cx="13516701" cy="301051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i="1" sz="4100"/>
            </a:pPr>
            <a:r>
              <a:t>Deleting every record, you know what I mean</a:t>
            </a:r>
          </a:p>
          <a:p>
            <a:pPr>
              <a:defRPr b="1" i="1" sz="4100"/>
            </a:pPr>
            <a:r>
              <a:t>Puttin’ mind on my money, </a:t>
            </a:r>
          </a:p>
          <a:p>
            <a:pPr>
              <a:defRPr b="1" i="1" sz="4100"/>
            </a:pPr>
            <a:r>
              <a:t>Downloadin', flee the scene, clean</a:t>
            </a:r>
          </a:p>
        </p:txBody>
      </p:sp>
      <p:sp>
        <p:nvSpPr>
          <p:cNvPr id="838" name="~Rockwell Knuckles From the song Urgent, Important, Please Read  off the album Our Pathetic Age"/>
          <p:cNvSpPr txBox="1"/>
          <p:nvPr/>
        </p:nvSpPr>
        <p:spPr>
          <a:xfrm>
            <a:off x="10986696" y="8369923"/>
            <a:ext cx="12981128" cy="2114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r>
              <a:t>~Rockwell Knuckles</a:t>
            </a:r>
            <a:br/>
            <a:r>
              <a:t>From the song Urgent, Important, Please Read </a:t>
            </a:r>
            <a:br/>
            <a:r>
              <a:t>off the album </a:t>
            </a:r>
            <a:r>
              <a:rPr i="1"/>
              <a:t>Our Pathetic Age</a:t>
            </a:r>
          </a:p>
        </p:txBody>
      </p:sp>
      <p:pic>
        <p:nvPicPr>
          <p:cNvPr id="839" name="Our Pathetic Age.png" descr="Our Pathetic Age.png"/>
          <p:cNvPicPr>
            <a:picLocks noChangeAspect="1"/>
          </p:cNvPicPr>
          <p:nvPr/>
        </p:nvPicPr>
        <p:blipFill>
          <a:blip r:embed="rId4">
            <a:extLst/>
          </a:blip>
          <a:stretch>
            <a:fillRect/>
          </a:stretch>
        </p:blipFill>
        <p:spPr>
          <a:xfrm>
            <a:off x="420952" y="2089150"/>
            <a:ext cx="9537701" cy="9537700"/>
          </a:xfrm>
          <a:prstGeom prst="rect">
            <a:avLst/>
          </a:prstGeom>
          <a:ln w="12700">
            <a:miter lim="400000"/>
          </a:ln>
        </p:spPr>
      </p:pic>
    </p:spTree>
  </p:cSld>
  <p:clrMapOvr>
    <a:masterClrMapping/>
  </p:clrMapOvr>
  <p:transition xmlns:p14="http://schemas.microsoft.com/office/powerpoint/2010/main" spd="med" advClick="1"/>
</p:sld>
</file>

<file path=ppt/slides/slide1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843" name="CleanShot 2025-02-05 at 21.31.49.png" descr="CleanShot 2025-02-05 at 21.31.49.png"/>
          <p:cNvPicPr>
            <a:picLocks noChangeAspect="1"/>
          </p:cNvPicPr>
          <p:nvPr/>
        </p:nvPicPr>
        <p:blipFill>
          <a:blip r:embed="rId3">
            <a:extLst/>
          </a:blip>
          <a:stretch>
            <a:fillRect/>
          </a:stretch>
        </p:blipFill>
        <p:spPr>
          <a:xfrm>
            <a:off x="0" y="710395"/>
            <a:ext cx="24384001" cy="13006410"/>
          </a:xfrm>
          <a:prstGeom prst="rect">
            <a:avLst/>
          </a:prstGeom>
          <a:ln w="12700">
            <a:miter lim="400000"/>
          </a:ln>
        </p:spPr>
      </p:pic>
    </p:spTree>
  </p:cSld>
  <p:clrMapOvr>
    <a:masterClrMapping/>
  </p:clrMapOvr>
  <p:transition xmlns:p14="http://schemas.microsoft.com/office/powerpoint/2010/main" spd="med" advClick="1"/>
</p:sld>
</file>

<file path=ppt/slides/slide1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47" name="Well I’ve got a piece of news, son…"/>
          <p:cNvSpPr txBox="1"/>
          <p:nvPr/>
        </p:nvSpPr>
        <p:spPr>
          <a:xfrm>
            <a:off x="12024600" y="3484997"/>
            <a:ext cx="11706157" cy="415502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i="1" sz="4100"/>
            </a:pPr>
            <a:r>
              <a:t>Well I’ve got a piece of news, son</a:t>
            </a:r>
          </a:p>
          <a:p>
            <a:pPr>
              <a:defRPr b="1" i="1" sz="4100"/>
            </a:pPr>
            <a:r>
              <a:t>That might make you change your mind</a:t>
            </a:r>
          </a:p>
          <a:p>
            <a:pPr>
              <a:defRPr b="1" i="1" sz="4100"/>
            </a:pPr>
            <a:r>
              <a:t>Your life is historically meaningful</a:t>
            </a:r>
          </a:p>
          <a:p>
            <a:pPr>
              <a:defRPr b="1" i="1" sz="4100"/>
            </a:pPr>
            <a:r>
              <a:t>And spans a significant time</a:t>
            </a:r>
          </a:p>
        </p:txBody>
      </p:sp>
      <p:sp>
        <p:nvSpPr>
          <p:cNvPr id="848" name="~Bad Religion From the song Slumber  off the album Stranger Than Fiction"/>
          <p:cNvSpPr txBox="1"/>
          <p:nvPr/>
        </p:nvSpPr>
        <p:spPr>
          <a:xfrm>
            <a:off x="13857980" y="8116137"/>
            <a:ext cx="9872778" cy="2114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r"/>
            <a:r>
              <a:t>~Bad Religion</a:t>
            </a:r>
            <a:br/>
            <a:r>
              <a:t>From the song Slumber </a:t>
            </a:r>
            <a:br/>
            <a:r>
              <a:t>off the album </a:t>
            </a:r>
            <a:r>
              <a:rPr i="1"/>
              <a:t>Stranger Than Fiction </a:t>
            </a:r>
          </a:p>
        </p:txBody>
      </p:sp>
      <p:pic>
        <p:nvPicPr>
          <p:cNvPr id="849" name="pasted-movie.png" descr="pasted-movie.png"/>
          <p:cNvPicPr>
            <a:picLocks noChangeAspect="1"/>
          </p:cNvPicPr>
          <p:nvPr/>
        </p:nvPicPr>
        <p:blipFill>
          <a:blip r:embed="rId4">
            <a:extLst/>
          </a:blip>
          <a:stretch>
            <a:fillRect/>
          </a:stretch>
        </p:blipFill>
        <p:spPr>
          <a:xfrm>
            <a:off x="420952" y="2089150"/>
            <a:ext cx="9537701" cy="9537700"/>
          </a:xfrm>
          <a:prstGeom prst="rect">
            <a:avLst/>
          </a:prstGeom>
          <a:ln w="12700">
            <a:miter lim="400000"/>
          </a:ln>
        </p:spPr>
      </p:pic>
    </p:spTree>
  </p:cSld>
  <p:clrMapOvr>
    <a:masterClrMapping/>
  </p:clrMapOvr>
  <p:transition xmlns:p14="http://schemas.microsoft.com/office/powerpoint/2010/main" spd="med" advClick="1"/>
</p:sld>
</file>

<file path=ppt/slides/slide1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noFill/>
      </p:bgPr>
    </p:bg>
    <p:spTree>
      <p:nvGrpSpPr>
        <p:cNvPr id="1" name=""/>
        <p:cNvGrpSpPr/>
        <p:nvPr/>
      </p:nvGrpSpPr>
      <p:grpSpPr>
        <a:xfrm>
          <a:off x="0" y="0"/>
          <a:ext cx="0" cy="0"/>
          <a:chOff x="0" y="0"/>
          <a:chExt cx="0" cy="0"/>
        </a:xfrm>
      </p:grpSpPr>
      <p:pic>
        <p:nvPicPr>
          <p:cNvPr id="853" name="pexels-andy-barbour-6684550.jpg" descr="pexels-andy-barbour-6684550.jpg"/>
          <p:cNvPicPr>
            <a:picLocks noChangeAspect="1"/>
          </p:cNvPicPr>
          <p:nvPr/>
        </p:nvPicPr>
        <p:blipFill>
          <a:blip r:embed="rId3">
            <a:extLst/>
          </a:blip>
          <a:stretch>
            <a:fillRect/>
          </a:stretch>
        </p:blipFill>
        <p:spPr>
          <a:xfrm>
            <a:off x="1039032" y="-1"/>
            <a:ext cx="22305937" cy="13716001"/>
          </a:xfrm>
          <a:prstGeom prst="rect">
            <a:avLst/>
          </a:prstGeom>
          <a:ln w="12700">
            <a:miter lim="400000"/>
          </a:ln>
        </p:spPr>
      </p:pic>
    </p:spTree>
  </p:cSld>
  <p:clrMapOvr>
    <a:masterClrMapping/>
  </p:clrMapOvr>
  <p:transition xmlns:p14="http://schemas.microsoft.com/office/powerpoint/2010/main" spd="med" advClick="1"/>
</p:sld>
</file>

<file path=ppt/slides/slide1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857" name="CleanShot 2025-02-05 at 21.38.49.png" descr="CleanShot 2025-02-05 at 21.38.49.png"/>
          <p:cNvPicPr>
            <a:picLocks noChangeAspect="1"/>
          </p:cNvPicPr>
          <p:nvPr/>
        </p:nvPicPr>
        <p:blipFill>
          <a:blip r:embed="rId4">
            <a:extLst/>
          </a:blip>
          <a:stretch>
            <a:fillRect/>
          </a:stretch>
        </p:blipFill>
        <p:spPr>
          <a:xfrm>
            <a:off x="412750" y="226478"/>
            <a:ext cx="14272993" cy="7730072"/>
          </a:xfrm>
          <a:prstGeom prst="rect">
            <a:avLst/>
          </a:prstGeom>
          <a:ln w="12700">
            <a:miter lim="400000"/>
          </a:ln>
        </p:spPr>
      </p:pic>
      <p:pic>
        <p:nvPicPr>
          <p:cNvPr id="858" name="CleanShot 2025-02-05 at 21.38.06.png" descr="CleanShot 2025-02-05 at 21.38.06.png"/>
          <p:cNvPicPr>
            <a:picLocks noChangeAspect="1"/>
          </p:cNvPicPr>
          <p:nvPr/>
        </p:nvPicPr>
        <p:blipFill>
          <a:blip r:embed="rId5">
            <a:extLst/>
          </a:blip>
          <a:stretch>
            <a:fillRect/>
          </a:stretch>
        </p:blipFill>
        <p:spPr>
          <a:xfrm>
            <a:off x="10232296" y="4479584"/>
            <a:ext cx="13863362" cy="9019984"/>
          </a:xfrm>
          <a:prstGeom prst="rect">
            <a:avLst/>
          </a:prstGeom>
          <a:ln w="12700">
            <a:miter lim="400000"/>
          </a:ln>
        </p:spPr>
      </p:pic>
    </p:spTree>
  </p:cSld>
  <p:clrMapOvr>
    <a:masterClrMapping/>
  </p:clrMapOvr>
  <p:transition xmlns:p14="http://schemas.microsoft.com/office/powerpoint/2010/main" spd="med" advClick="1"/>
</p:sld>
</file>

<file path=ppt/slides/slide1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pic>
        <p:nvPicPr>
          <p:cNvPr id="862" name="pasted-movie.png" descr="pasted-movie.png"/>
          <p:cNvPicPr>
            <a:picLocks noChangeAspect="1"/>
          </p:cNvPicPr>
          <p:nvPr/>
        </p:nvPicPr>
        <p:blipFill>
          <a:blip r:embed="rId4">
            <a:extLst/>
          </a:blip>
          <a:stretch>
            <a:fillRect/>
          </a:stretch>
        </p:blipFill>
        <p:spPr>
          <a:xfrm>
            <a:off x="-122827" y="-69090"/>
            <a:ext cx="24629654" cy="13854180"/>
          </a:xfrm>
          <a:prstGeom prst="rect">
            <a:avLst/>
          </a:prstGeom>
          <a:ln w="12700">
            <a:miter lim="400000"/>
          </a:ln>
        </p:spPr>
      </p:pic>
    </p:spTree>
  </p:cSld>
  <p:clrMapOvr>
    <a:masterClrMapping/>
  </p:clrMapOvr>
  <p:transition xmlns:p14="http://schemas.microsoft.com/office/powerpoint/2010/main" spd="med" advClick="1"/>
</p:sld>
</file>

<file path=ppt/slides/slide1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66" name="Find your support systems…"/>
          <p:cNvSpPr txBox="1"/>
          <p:nvPr/>
        </p:nvSpPr>
        <p:spPr>
          <a:xfrm>
            <a:off x="7710900" y="3008615"/>
            <a:ext cx="8962200" cy="769877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5500"/>
            </a:pPr>
            <a:r>
              <a:t>Find your support systems</a:t>
            </a:r>
          </a:p>
          <a:p>
            <a:pPr algn="ctr">
              <a:defRPr b="1" sz="5500"/>
            </a:pPr>
            <a:r>
              <a:t>Keep looking for answers</a:t>
            </a:r>
          </a:p>
          <a:p>
            <a:pPr algn="ctr">
              <a:defRPr b="1" sz="5500"/>
            </a:pPr>
            <a:r>
              <a:t>Help those who need it</a:t>
            </a:r>
          </a:p>
          <a:p>
            <a:pPr algn="ctr">
              <a:defRPr b="1" sz="5500"/>
            </a:pPr>
            <a:r>
              <a:t>Run the data</a:t>
            </a:r>
          </a:p>
          <a:p>
            <a:pPr algn="ctr">
              <a:defRPr b="1" sz="5500"/>
            </a:pPr>
            <a:r>
              <a:t>Share your knowledge</a:t>
            </a:r>
          </a:p>
          <a:p>
            <a:pPr algn="ctr">
              <a:defRPr b="1" sz="5500"/>
            </a:pPr>
            <a:r>
              <a:t>Share the media</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866">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86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86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866">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866">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866">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0" presetID="1" grpId="1" fill="hold">
                                  <p:stCondLst>
                                    <p:cond delay="0"/>
                                  </p:stCondLst>
                                  <p:iterate type="el" backwards="0">
                                    <p:tmAbs val="0"/>
                                  </p:iterate>
                                  <p:childTnLst>
                                    <p:set>
                                      <p:cBhvr>
                                        <p:cTn id="28" fill="hold"/>
                                        <p:tgtEl>
                                          <p:spTgt spid="866">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866" grpId="1"/>
    </p:bldLst>
  </p:timing>
</p:sld>
</file>

<file path=ppt/slides/slide1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70" name="Be kind to each other"/>
          <p:cNvSpPr txBox="1"/>
          <p:nvPr/>
        </p:nvSpPr>
        <p:spPr>
          <a:xfrm>
            <a:off x="8686704" y="6397878"/>
            <a:ext cx="7010592" cy="9202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500"/>
            </a:lvl1pPr>
          </a:lstStyle>
          <a:p>
            <a:pPr/>
            <a:r>
              <a:t>Be kind to each other </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870"/>
                                        </p:tgtEl>
                                        <p:attrNameLst>
                                          <p:attrName>style.visibility</p:attrName>
                                        </p:attrNameLst>
                                      </p:cBhvr>
                                      <p:to>
                                        <p:strVal val="visible"/>
                                      </p:to>
                                    </p:set>
                                    <p:animEffect filter="fade" transition="in">
                                      <p:cBhvr>
                                        <p:cTn id="7" dur="1500"/>
                                        <p:tgtEl>
                                          <p:spTgt spid="87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870" grpId="1"/>
    </p:bldLst>
  </p:timing>
</p:sld>
</file>

<file path=ppt/slides/slide1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3"/>
          <a:srcRect l="0" t="0" r="0" b="0"/>
          <a:stretch>
            <a:fillRect/>
          </a:stretch>
        </a:blipFill>
      </p:bgPr>
    </p:bg>
    <p:spTree>
      <p:nvGrpSpPr>
        <p:cNvPr id="1" name=""/>
        <p:cNvGrpSpPr/>
        <p:nvPr/>
      </p:nvGrpSpPr>
      <p:grpSpPr>
        <a:xfrm>
          <a:off x="0" y="0"/>
          <a:ext cx="0" cy="0"/>
          <a:chOff x="0" y="0"/>
          <a:chExt cx="0" cy="0"/>
        </a:xfrm>
      </p:grpSpPr>
      <p:sp>
        <p:nvSpPr>
          <p:cNvPr id="874" name="THANK YOU!"/>
          <p:cNvSpPr txBox="1"/>
          <p:nvPr/>
        </p:nvSpPr>
        <p:spPr>
          <a:xfrm>
            <a:off x="8171180" y="558169"/>
            <a:ext cx="8041641" cy="162686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0000"/>
            </a:lvl1pPr>
          </a:lstStyle>
          <a:p>
            <a:pPr/>
            <a:r>
              <a:t>THANK YOU!</a:t>
            </a:r>
          </a:p>
        </p:txBody>
      </p:sp>
      <p:sp>
        <p:nvSpPr>
          <p:cNvPr id="875" name="Daniel Messer…"/>
          <p:cNvSpPr txBox="1"/>
          <p:nvPr/>
        </p:nvSpPr>
        <p:spPr>
          <a:xfrm>
            <a:off x="5747765" y="8315680"/>
            <a:ext cx="12888469" cy="458302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lnSpc>
                <a:spcPct val="50000"/>
              </a:lnSpc>
              <a:defRPr b="1"/>
            </a:pPr>
            <a:r>
              <a:t>Daniel Messer</a:t>
            </a:r>
          </a:p>
          <a:p>
            <a:pPr algn="ctr">
              <a:lnSpc>
                <a:spcPct val="50000"/>
              </a:lnSpc>
            </a:pPr>
            <a:r>
              <a:t>Integrated Library Systems Administrator </a:t>
            </a:r>
          </a:p>
          <a:p>
            <a:pPr algn="ctr">
              <a:lnSpc>
                <a:spcPct val="50000"/>
              </a:lnSpc>
            </a:pPr>
            <a:r>
              <a:t>Library Systems &amp; Services</a:t>
            </a:r>
          </a:p>
          <a:p>
            <a:pPr algn="ctr">
              <a:lnSpc>
                <a:spcPct val="50000"/>
              </a:lnSpc>
            </a:pPr>
            <a:r>
              <a:t>Email: daniel.messer@lsslibraries.com</a:t>
            </a:r>
          </a:p>
          <a:p>
            <a:pPr algn="ctr">
              <a:lnSpc>
                <a:spcPct val="50000"/>
              </a:lnSpc>
            </a:pPr>
            <a:r>
              <a:t>Mastodon: @cyberpunklibrarian@hackers.town</a:t>
            </a:r>
          </a:p>
        </p:txBody>
      </p:sp>
      <p:sp>
        <p:nvSpPr>
          <p:cNvPr id="876" name="Resources, Links, and More…"/>
          <p:cNvSpPr txBox="1"/>
          <p:nvPr/>
        </p:nvSpPr>
        <p:spPr>
          <a:xfrm>
            <a:off x="7450683" y="4365776"/>
            <a:ext cx="9482634" cy="17691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lnSpc>
                <a:spcPct val="50000"/>
              </a:lnSpc>
              <a:defRPr b="1"/>
            </a:pPr>
            <a:r>
              <a:t>Resources, Links, and More</a:t>
            </a:r>
          </a:p>
          <a:p>
            <a:pPr algn="ctr">
              <a:lnSpc>
                <a:spcPct val="50000"/>
              </a:lnSpc>
              <a:defRPr b="1"/>
            </a:pPr>
            <a:r>
              <a:rPr>
                <a:hlinkClick r:id="rId4" invalidUrl="" action="" tgtFrame="" tooltip="" history="1" highlightClick="0" endSnd="0"/>
              </a:rPr>
              <a:t>cyberpunklibrarian.com/iug2025</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2_DynamicDark">
  <a:themeElements>
    <a:clrScheme name="32_DynamicDark">
      <a:dk1>
        <a:srgbClr val="BE00FF"/>
      </a:dk1>
      <a:lt1>
        <a:srgbClr val="FFFFFF"/>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32_DynamicDark">
      <a:majorFont>
        <a:latin typeface="Helvetica Neue"/>
        <a:ea typeface="Helvetica Neue"/>
        <a:cs typeface="Helvetica Neue"/>
      </a:majorFont>
      <a:minorFont>
        <a:latin typeface="Helvetica Neue"/>
        <a:ea typeface="Helvetica Neue"/>
        <a:cs typeface="Helvetica Neue"/>
      </a:minorFont>
    </a:fontScheme>
    <a:fmtScheme name="32_DynamicDar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2_DynamicDark">
  <a:themeElements>
    <a:clrScheme name="32_DynamicDark">
      <a:dk1>
        <a:srgbClr val="000000"/>
      </a:dk1>
      <a:lt1>
        <a:srgbClr val="FFFFFF"/>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32_DynamicDark">
      <a:majorFont>
        <a:latin typeface="Helvetica Neue"/>
        <a:ea typeface="Helvetica Neue"/>
        <a:cs typeface="Helvetica Neue"/>
      </a:majorFont>
      <a:minorFont>
        <a:latin typeface="Helvetica Neue"/>
        <a:ea typeface="Helvetica Neue"/>
        <a:cs typeface="Helvetica Neue"/>
      </a:minorFont>
    </a:fontScheme>
    <a:fmtScheme name="32_DynamicDar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