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1pPr>
    <a:lvl2pPr marL="0" marR="0" indent="4572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2pPr>
    <a:lvl3pPr marL="0" marR="0" indent="9144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3pPr>
    <a:lvl4pPr marL="0" marR="0" indent="13716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4pPr>
    <a:lvl5pPr marL="0" marR="0" indent="18288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5pPr>
    <a:lvl6pPr marL="0" marR="0" indent="22860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6pPr>
    <a:lvl7pPr marL="0" marR="0" indent="27432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7pPr>
    <a:lvl8pPr marL="0" marR="0" indent="32004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8pPr>
    <a:lvl9pPr marL="0" marR="0" indent="3657600" algn="l" defTabSz="2438400" rtl="0" fontAlgn="auto" latinLnBrk="0" hangingPunct="0">
      <a:lnSpc>
        <a:spcPct val="100000"/>
      </a:lnSpc>
      <a:spcBef>
        <a:spcPts val="24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FFFFFF"/>
        </a:solidFill>
        <a:effectLst/>
        <a:uFillTx/>
        <a:latin typeface="Graphik"/>
        <a:ea typeface="Graphik"/>
        <a:cs typeface="Graphik"/>
        <a:sym typeface="Graphik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rgbClr val="00A1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ff" i="off">
        <a:font>
          <a:latin typeface="Graphik Medium"/>
          <a:ea typeface="Graphik Medium"/>
          <a:cs typeface="Graphik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13B100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raphik Medium"/>
          <a:ea typeface="Graphik Medium"/>
          <a:cs typeface="Graphik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52055"/>
              <a:lumOff val="-12548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ff" i="off">
        <a:font>
          <a:latin typeface="Graphik Medium"/>
          <a:ea typeface="Graphik Medium"/>
          <a:cs typeface="Graphik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raphik Medium"/>
          <a:ea typeface="Graphik Medium"/>
          <a:cs typeface="Graphik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64646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esentation Title"/>
          <p:cNvSpPr txBox="1"/>
          <p:nvPr>
            <p:ph type="title" hasCustomPrompt="1"/>
          </p:nvPr>
        </p:nvSpPr>
        <p:spPr>
          <a:xfrm>
            <a:off x="1270000" y="3289300"/>
            <a:ext cx="21844000" cy="3879454"/>
          </a:xfrm>
          <a:prstGeom prst="rect">
            <a:avLst/>
          </a:prstGeom>
        </p:spPr>
        <p:txBody>
          <a:bodyPr/>
          <a:lstStyle>
            <a:lvl1pPr defTabSz="2438338">
              <a:lnSpc>
                <a:spcPct val="90000"/>
              </a:lnSpc>
              <a:defRPr spc="-348" sz="116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</a:defRPr>
            </a:lvl1pPr>
          </a:lstStyle>
          <a:p>
            <a:pPr/>
            <a:r>
              <a:t>Presentation Title</a:t>
            </a:r>
          </a:p>
        </p:txBody>
      </p:sp>
      <p:sp>
        <p:nvSpPr>
          <p:cNvPr id="12" name="Author and Date"/>
          <p:cNvSpPr txBox="1"/>
          <p:nvPr>
            <p:ph type="body" sz="quarter" idx="21" hasCustomPrompt="1"/>
          </p:nvPr>
        </p:nvSpPr>
        <p:spPr>
          <a:xfrm>
            <a:off x="1270000" y="12160429"/>
            <a:ext cx="21844000" cy="694056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35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70000" y="6985000"/>
            <a:ext cx="21844000" cy="2512352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  <a:lvl2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2pPr>
            <a:lvl3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3pPr>
            <a:lvl4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4pPr>
            <a:lvl5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70000" y="812800"/>
            <a:ext cx="21844000" cy="1562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buClrTx/>
              <a:buSzTx/>
              <a:buNone/>
              <a:defRPr spc="-55" sz="5500"/>
            </a:lvl1pPr>
            <a:lvl2pPr marL="0" indent="457200" defTabSz="825500">
              <a:buClrTx/>
              <a:buSzTx/>
              <a:buNone/>
              <a:defRPr spc="-55" sz="5500"/>
            </a:lvl2pPr>
            <a:lvl3pPr marL="0" indent="914400" defTabSz="825500">
              <a:buClrTx/>
              <a:buSzTx/>
              <a:buNone/>
              <a:defRPr spc="-55" sz="5500"/>
            </a:lvl3pPr>
            <a:lvl4pPr marL="0" indent="1371600" defTabSz="825500">
              <a:buClrTx/>
              <a:buSzTx/>
              <a:buNone/>
              <a:defRPr spc="-55" sz="5500"/>
            </a:lvl4pPr>
            <a:lvl5pPr marL="0" indent="1828800" defTabSz="825500">
              <a:buClrTx/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70000" y="4546600"/>
            <a:ext cx="21844000" cy="4678065"/>
          </a:xfrm>
          <a:prstGeom prst="rect">
            <a:avLst/>
          </a:prstGeom>
        </p:spPr>
        <p:txBody>
          <a:bodyPr anchor="ctr"/>
          <a:lstStyle>
            <a:lvl1pPr marL="0" indent="0" algn="ctr">
              <a:spcBef>
                <a:spcPts val="0"/>
              </a:spcBef>
              <a:buClrTx/>
              <a:buSzTx/>
              <a:buNone/>
              <a:defRPr spc="-252" sz="8400">
                <a:gradFill flip="none" rotWithShape="1">
                  <a:gsLst>
                    <a:gs pos="0">
                      <a:srgbClr val="FFFFFF"/>
                    </a:gs>
                    <a:gs pos="100000">
                      <a:srgbClr val="929292"/>
                    </a:gs>
                  </a:gsLst>
                  <a:lin ang="5400000" scaled="0"/>
                </a:gradFill>
                <a:latin typeface="Graphik Medium"/>
                <a:ea typeface="Graphik Medium"/>
                <a:cs typeface="Graphik Medium"/>
                <a:sym typeface="Graphik Medium"/>
              </a:defRPr>
            </a:lvl1pPr>
            <a:lvl2pPr marL="0" indent="457200" algn="ctr">
              <a:spcBef>
                <a:spcPts val="0"/>
              </a:spcBef>
              <a:buClrTx/>
              <a:buSzTx/>
              <a:buNone/>
              <a:defRPr spc="-252" sz="8400">
                <a:gradFill flip="none" rotWithShape="1">
                  <a:gsLst>
                    <a:gs pos="0">
                      <a:srgbClr val="FFFFFF"/>
                    </a:gs>
                    <a:gs pos="100000">
                      <a:srgbClr val="929292"/>
                    </a:gs>
                  </a:gsLst>
                  <a:lin ang="5400000" scaled="0"/>
                </a:gradFill>
                <a:latin typeface="Graphik Medium"/>
                <a:ea typeface="Graphik Medium"/>
                <a:cs typeface="Graphik Medium"/>
                <a:sym typeface="Graphik Medium"/>
              </a:defRPr>
            </a:lvl2pPr>
            <a:lvl3pPr marL="0" indent="914400" algn="ctr">
              <a:spcBef>
                <a:spcPts val="0"/>
              </a:spcBef>
              <a:buClrTx/>
              <a:buSzTx/>
              <a:buNone/>
              <a:defRPr spc="-252" sz="8400">
                <a:gradFill flip="none" rotWithShape="1">
                  <a:gsLst>
                    <a:gs pos="0">
                      <a:srgbClr val="FFFFFF"/>
                    </a:gs>
                    <a:gs pos="100000">
                      <a:srgbClr val="929292"/>
                    </a:gs>
                  </a:gsLst>
                  <a:lin ang="5400000" scaled="0"/>
                </a:gradFill>
                <a:latin typeface="Graphik Medium"/>
                <a:ea typeface="Graphik Medium"/>
                <a:cs typeface="Graphik Medium"/>
                <a:sym typeface="Graphik Medium"/>
              </a:defRPr>
            </a:lvl3pPr>
            <a:lvl4pPr marL="0" indent="1371600" algn="ctr">
              <a:spcBef>
                <a:spcPts val="0"/>
              </a:spcBef>
              <a:buClrTx/>
              <a:buSzTx/>
              <a:buNone/>
              <a:defRPr spc="-252" sz="8400">
                <a:gradFill flip="none" rotWithShape="1">
                  <a:gsLst>
                    <a:gs pos="0">
                      <a:srgbClr val="FFFFFF"/>
                    </a:gs>
                    <a:gs pos="100000">
                      <a:srgbClr val="929292"/>
                    </a:gs>
                  </a:gsLst>
                  <a:lin ang="5400000" scaled="0"/>
                </a:gradFill>
                <a:latin typeface="Graphik Medium"/>
                <a:ea typeface="Graphik Medium"/>
                <a:cs typeface="Graphik Medium"/>
                <a:sym typeface="Graphik Medium"/>
              </a:defRPr>
            </a:lvl4pPr>
            <a:lvl5pPr marL="0" indent="1828800" algn="ctr">
              <a:spcBef>
                <a:spcPts val="0"/>
              </a:spcBef>
              <a:buClrTx/>
              <a:buSzTx/>
              <a:buNone/>
              <a:defRPr spc="-252" sz="8400">
                <a:gradFill flip="none" rotWithShape="1">
                  <a:gsLst>
                    <a:gs pos="0">
                      <a:srgbClr val="FFFFFF"/>
                    </a:gs>
                    <a:gs pos="100000">
                      <a:srgbClr val="929292"/>
                    </a:gs>
                  </a:gsLst>
                  <a:lin ang="5400000" scaled="0"/>
                </a:gradFill>
                <a:latin typeface="Graphik Medium"/>
                <a:ea typeface="Graphik Medium"/>
                <a:cs typeface="Graphik Medium"/>
                <a:sym typeface="Graphik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sz="half" idx="1" hasCustomPrompt="1"/>
          </p:nvPr>
        </p:nvSpPr>
        <p:spPr>
          <a:xfrm>
            <a:off x="1270000" y="3906096"/>
            <a:ext cx="21844000" cy="4488604"/>
          </a:xfrm>
          <a:prstGeom prst="rect">
            <a:avLst/>
          </a:prstGeom>
        </p:spPr>
        <p:txBody>
          <a:bodyPr anchor="b"/>
          <a:lstStyle>
            <a:lvl1pPr marL="0" indent="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448" sz="224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  <a:latin typeface="+mn-lt"/>
                <a:ea typeface="+mn-ea"/>
                <a:cs typeface="+mn-cs"/>
                <a:sym typeface="Graphik Semibold"/>
              </a:defRPr>
            </a:lvl1pPr>
            <a:lvl2pPr marL="0" indent="4572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448" sz="224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  <a:latin typeface="+mn-lt"/>
                <a:ea typeface="+mn-ea"/>
                <a:cs typeface="+mn-cs"/>
                <a:sym typeface="Graphik Semibold"/>
              </a:defRPr>
            </a:lvl2pPr>
            <a:lvl3pPr marL="0" indent="9144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448" sz="224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  <a:latin typeface="+mn-lt"/>
                <a:ea typeface="+mn-ea"/>
                <a:cs typeface="+mn-cs"/>
                <a:sym typeface="Graphik Semibold"/>
              </a:defRPr>
            </a:lvl3pPr>
            <a:lvl4pPr marL="0" indent="13716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448" sz="224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  <a:latin typeface="+mn-lt"/>
                <a:ea typeface="+mn-ea"/>
                <a:cs typeface="+mn-cs"/>
                <a:sym typeface="Graphik Semibold"/>
              </a:defRPr>
            </a:lvl4pPr>
            <a:lvl5pPr marL="0" indent="1828800" algn="ctr" defTabSz="2438338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448" sz="22400">
                <a:gradFill flip="none" rotWithShape="1">
                  <a:gsLst>
                    <a:gs pos="0">
                      <a:srgbClr val="00E8FF"/>
                    </a:gs>
                    <a:gs pos="100000">
                      <a:srgbClr val="FF00F7"/>
                    </a:gs>
                  </a:gsLst>
                  <a:lin ang="3967761" scaled="0"/>
                </a:gradFill>
                <a:latin typeface="+mn-lt"/>
                <a:ea typeface="+mn-ea"/>
                <a:cs typeface="+mn-cs"/>
                <a:sym typeface="Graphik Semibold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70000" y="85217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4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1270000" y="11155086"/>
            <a:ext cx="21844000" cy="832613"/>
          </a:xfrm>
          <a:prstGeom prst="rect">
            <a:avLst/>
          </a:prstGeom>
        </p:spPr>
        <p:txBody>
          <a:bodyPr anchor="ctr"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4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270000" y="4659369"/>
            <a:ext cx="21844000" cy="439420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168" sz="8400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FD00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  <a:sym typeface="Graphik Semibold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168" sz="8400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FD00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  <a:sym typeface="Graphik Semibold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168" sz="8400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FD00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  <a:sym typeface="Graphik Semibold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168" sz="8400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FD00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  <a:sym typeface="Graphik Semibold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ClrTx/>
              <a:buSzTx/>
              <a:buNone/>
              <a:defRPr spc="-168" sz="8400">
                <a:gradFill flip="none" rotWithShape="1">
                  <a:gsLst>
                    <a:gs pos="0">
                      <a:srgbClr val="FF00D8"/>
                    </a:gs>
                    <a:gs pos="100000">
                      <a:srgbClr val="FFFD00"/>
                    </a:gs>
                  </a:gsLst>
                  <a:lin ang="2700000" scaled="0"/>
                </a:gradFill>
                <a:latin typeface="+mn-lt"/>
                <a:ea typeface="+mn-ea"/>
                <a:cs typeface="+mn-cs"/>
                <a:sym typeface="Graphik Semibold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Northern Lights display over a snowy landscape"/>
          <p:cNvSpPr/>
          <p:nvPr>
            <p:ph type="pic" sz="half" idx="21"/>
          </p:nvPr>
        </p:nvSpPr>
        <p:spPr>
          <a:xfrm>
            <a:off x="12192000" y="6229350"/>
            <a:ext cx="12192000" cy="812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olorful clouds against a starry night sky"/>
          <p:cNvSpPr/>
          <p:nvPr>
            <p:ph type="pic" sz="half" idx="22"/>
          </p:nvPr>
        </p:nvSpPr>
        <p:spPr>
          <a:xfrm>
            <a:off x="12192000" y="-641351"/>
            <a:ext cx="12192000" cy="81280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Northern Lights display over a snowy mountain landscape"/>
          <p:cNvSpPr/>
          <p:nvPr>
            <p:ph type="pic" idx="23"/>
          </p:nvPr>
        </p:nvSpPr>
        <p:spPr>
          <a:xfrm>
            <a:off x="-1" y="-2258501"/>
            <a:ext cx="12166601" cy="1823300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Northern Lights display over a snowy landscape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Northern Lights display in a dark night sky over mountains"/>
          <p:cNvSpPr/>
          <p:nvPr>
            <p:ph type="pic" idx="21"/>
          </p:nvPr>
        </p:nvSpPr>
        <p:spPr>
          <a:xfrm>
            <a:off x="0" y="-762000"/>
            <a:ext cx="24384000" cy="15240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70000" y="12166600"/>
            <a:ext cx="21844000" cy="694055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35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Presentation Title"/>
          <p:cNvSpPr txBox="1"/>
          <p:nvPr>
            <p:ph type="title" hasCustomPrompt="1"/>
          </p:nvPr>
        </p:nvSpPr>
        <p:spPr>
          <a:xfrm>
            <a:off x="1270000" y="3289300"/>
            <a:ext cx="21844000" cy="3873500"/>
          </a:xfrm>
          <a:prstGeom prst="rect">
            <a:avLst/>
          </a:prstGeom>
        </p:spPr>
        <p:txBody>
          <a:bodyPr/>
          <a:lstStyle>
            <a:lvl1pPr defTabSz="2438400">
              <a:lnSpc>
                <a:spcPct val="90000"/>
              </a:lnSpc>
              <a:defRPr spc="-348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70000" y="6985000"/>
            <a:ext cx="21844000" cy="25146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  <a:lvl2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2pPr>
            <a:lvl3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3pPr>
            <a:lvl4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4pPr>
            <a:lvl5pPr marL="0" indent="0" algn="ctr" defTabSz="825500">
              <a:spcBef>
                <a:spcPts val="0"/>
              </a:spcBef>
              <a:buClrTx/>
              <a:buSzTx/>
              <a:buNone/>
              <a:defRPr sz="6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lorful clouds against a starry night sky"/>
          <p:cNvSpPr/>
          <p:nvPr>
            <p:ph type="pic" idx="21"/>
          </p:nvPr>
        </p:nvSpPr>
        <p:spPr>
          <a:xfrm>
            <a:off x="7962900" y="-25400"/>
            <a:ext cx="20650200" cy="13766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70000" y="3886200"/>
            <a:ext cx="9652000" cy="3200202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70000" y="6845300"/>
            <a:ext cx="9652000" cy="56642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  <a:lvl2pPr marL="0" indent="45720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2pPr>
            <a:lvl3pPr marL="0" indent="91440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3pPr>
            <a:lvl4pPr marL="0" indent="137160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4pPr>
            <a:lvl5pPr marL="0" indent="182880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70000" y="2133600"/>
            <a:ext cx="21844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xfrm>
            <a:off x="1270000" y="4269316"/>
            <a:ext cx="21844000" cy="8432801"/>
          </a:xfrm>
          <a:prstGeom prst="rect">
            <a:avLst/>
          </a:prstGeom>
        </p:spPr>
        <p:txBody>
          <a:bodyPr numCol="2" spcCol="109220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Northern Lights display over a snowy mountain landscape"/>
          <p:cNvSpPr/>
          <p:nvPr>
            <p:ph type="pic" idx="21"/>
          </p:nvPr>
        </p:nvSpPr>
        <p:spPr>
          <a:xfrm>
            <a:off x="12204700" y="-2277533"/>
            <a:ext cx="12192000" cy="1827106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Title"/>
          <p:cNvSpPr txBox="1"/>
          <p:nvPr>
            <p:ph type="title" hasCustomPrompt="1"/>
          </p:nvPr>
        </p:nvSpPr>
        <p:spPr>
          <a:xfrm>
            <a:off x="1270000" y="838200"/>
            <a:ext cx="9652000" cy="15494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70000" y="4267200"/>
            <a:ext cx="9652000" cy="843280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Slide Subtitle"/>
          <p:cNvSpPr txBox="1"/>
          <p:nvPr>
            <p:ph type="body" sz="quarter" idx="22" hasCustomPrompt="1"/>
          </p:nvPr>
        </p:nvSpPr>
        <p:spPr>
          <a:xfrm>
            <a:off x="1270000" y="2133600"/>
            <a:ext cx="9652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/>
          <p:nvPr>
            <p:ph type="title" hasCustomPrompt="1"/>
          </p:nvPr>
        </p:nvSpPr>
        <p:spPr>
          <a:xfrm>
            <a:off x="1270000" y="838200"/>
            <a:ext cx="9652000" cy="15494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70000" y="4267200"/>
            <a:ext cx="9652000" cy="843280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Subtitle"/>
          <p:cNvSpPr txBox="1"/>
          <p:nvPr>
            <p:ph type="body" sz="quarter" idx="21" hasCustomPrompt="1"/>
          </p:nvPr>
        </p:nvSpPr>
        <p:spPr>
          <a:xfrm>
            <a:off x="1270000" y="2133600"/>
            <a:ext cx="9652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/>
          <p:nvPr>
            <p:ph type="title" hasCustomPrompt="1"/>
          </p:nvPr>
        </p:nvSpPr>
        <p:spPr>
          <a:xfrm>
            <a:off x="1270000" y="838200"/>
            <a:ext cx="9652000" cy="15494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70000" y="4267200"/>
            <a:ext cx="9652000" cy="843280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Subtitle"/>
          <p:cNvSpPr txBox="1"/>
          <p:nvPr>
            <p:ph type="body" sz="quarter" idx="21" hasCustomPrompt="1"/>
          </p:nvPr>
        </p:nvSpPr>
        <p:spPr>
          <a:xfrm>
            <a:off x="1270000" y="2133600"/>
            <a:ext cx="9652000" cy="1016000"/>
          </a:xfrm>
          <a:prstGeom prst="rect">
            <a:avLst/>
          </a:prstGeom>
        </p:spPr>
        <p:txBody>
          <a:bodyPr/>
          <a:lstStyle>
            <a:lvl1pPr marL="0" indent="0" algn="ctr" defTabSz="825500">
              <a:spcBef>
                <a:spcPts val="0"/>
              </a:spcBef>
              <a:buClrTx/>
              <a:buSzTx/>
              <a:buNone/>
              <a:defRPr sz="5400">
                <a:solidFill>
                  <a:srgbClr val="D5D5D5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70000" y="3289300"/>
            <a:ext cx="21844000" cy="387350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pc="-348" sz="11600">
                <a:gradFill flip="none" rotWithShape="1">
                  <a:gsLst>
                    <a:gs pos="0">
                      <a:srgbClr val="00FF00"/>
                    </a:gs>
                    <a:gs pos="100000">
                      <a:srgbClr val="007DFF"/>
                    </a:gs>
                  </a:gsLst>
                  <a:lin ang="3965999" scaled="0"/>
                </a:gradFill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gradFill flip="none" rotWithShape="1">
          <a:gsLst>
            <a:gs pos="0">
              <a:srgbClr val="000000"/>
            </a:gs>
            <a:gs pos="100000">
              <a:srgbClr val="3B3B3B"/>
            </a:gs>
          </a:gsLst>
          <a:lin ang="54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70000" y="812800"/>
            <a:ext cx="21844000" cy="1557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70000" y="4267200"/>
            <a:ext cx="21844000" cy="843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77623" y="13081000"/>
            <a:ext cx="416053" cy="46710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825500">
              <a:spcBef>
                <a:spcPts val="0"/>
              </a:spcBef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1pPr>
      <a:lvl2pPr marL="0" marR="0" indent="4572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2pPr>
      <a:lvl3pPr marL="0" marR="0" indent="9144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3pPr>
      <a:lvl4pPr marL="0" marR="0" indent="13716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4pPr>
      <a:lvl5pPr marL="0" marR="0" indent="18288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5pPr>
      <a:lvl6pPr marL="0" marR="0" indent="22860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6pPr>
      <a:lvl7pPr marL="0" marR="0" indent="27432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7pPr>
      <a:lvl8pPr marL="0" marR="0" indent="32004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8pPr>
      <a:lvl9pPr marL="0" marR="0" indent="365760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252" strike="noStrike" sz="8400" u="none">
          <a:gradFill flip="none" rotWithShape="1">
            <a:gsLst>
              <a:gs pos="0">
                <a:srgbClr val="FFFFFF"/>
              </a:gs>
              <a:gs pos="100000">
                <a:srgbClr val="929292"/>
              </a:gs>
            </a:gsLst>
            <a:lin ang="5400000" scaled="0"/>
          </a:gradFill>
          <a:uFillTx/>
          <a:latin typeface="+mn-lt"/>
          <a:ea typeface="+mn-ea"/>
          <a:cs typeface="+mn-cs"/>
          <a:sym typeface="Graphik Semibold"/>
        </a:defRPr>
      </a:lvl9pPr>
    </p:titleStyle>
    <p:bodyStyle>
      <a:lvl1pPr marL="5588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1pPr>
      <a:lvl2pPr marL="11176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2pPr>
      <a:lvl3pPr marL="16764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3pPr>
      <a:lvl4pPr marL="22352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4pPr>
      <a:lvl5pPr marL="27940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5pPr>
      <a:lvl6pPr marL="33528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6pPr>
      <a:lvl7pPr marL="39116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7pPr>
      <a:lvl8pPr marL="44704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8pPr>
      <a:lvl9pPr marL="5029200" marR="0" indent="-558800" algn="l" defTabSz="24384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FFFFFF"/>
        </a:buClr>
        <a:buSzPct val="100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Graphik"/>
          <a:ea typeface="Graphik"/>
          <a:cs typeface="Graphik"/>
          <a:sym typeface="Graphik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Databrae Title Slide.jpg" descr="Databrae Title Slid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FI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RFID</a:t>
            </a:r>
          </a:p>
        </p:txBody>
      </p:sp>
      <p:sp>
        <p:nvSpPr>
          <p:cNvPr id="201" name="The bang, the buck, and the bust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 bang, the buck, and the bust</a:t>
            </a:r>
          </a:p>
        </p:txBody>
      </p:sp>
      <p:sp>
        <p:nvSpPr>
          <p:cNvPr id="202" name="Automated Materials Handling equipmen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Automated Materials Handling equipment</a:t>
            </a:r>
          </a:p>
          <a:p>
            <a:pPr lvl="1"/>
            <a:r>
              <a:t>Check in and sorting machines</a:t>
            </a:r>
          </a:p>
          <a:p>
            <a:pPr lvl="1"/>
            <a:r>
              <a:t>Tote manifesting systems</a:t>
            </a:r>
          </a:p>
          <a:p>
            <a:pPr/>
            <a:r>
              <a:t>What is your collection size?</a:t>
            </a:r>
          </a:p>
          <a:p>
            <a:pPr/>
            <a:r>
              <a:t>What’s your yearly circ count?</a:t>
            </a:r>
          </a:p>
          <a:p>
            <a:pPr lvl="1"/>
            <a:r>
              <a:t>Are either, or both, of those data points a six digit figure that starts with a number higher than 5?</a:t>
            </a:r>
          </a:p>
          <a:p>
            <a:pPr/>
            <a:r>
              <a:t>You’re not getting your money’s worth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RFID Wan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RFID Wands</a:t>
            </a:r>
          </a:p>
        </p:txBody>
      </p:sp>
      <p:sp>
        <p:nvSpPr>
          <p:cNvPr id="205" name="Behold the ultimate in parallelogram technology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Behold the ultimate in parallelogram technology!</a:t>
            </a:r>
          </a:p>
        </p:txBody>
      </p:sp>
      <p:pic>
        <p:nvPicPr>
          <p:cNvPr id="206" name="RFID Wand.jpg" descr="RFID Wan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42000" y="3429406"/>
            <a:ext cx="12700000" cy="9512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5" grpId="1"/>
      <p:bldP build="whole" bldLvl="1" animBg="1" rev="0" advAuto="0" spid="206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FID Wands, Continue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RFID Wands, Continued</a:t>
            </a:r>
          </a:p>
        </p:txBody>
      </p:sp>
      <p:sp>
        <p:nvSpPr>
          <p:cNvPr id="209" name="Similar design but feels better in the hand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Similar design but feels better in the hand</a:t>
            </a:r>
          </a:p>
        </p:txBody>
      </p:sp>
      <p:pic>
        <p:nvPicPr>
          <p:cNvPr id="210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76163" y="3771929"/>
            <a:ext cx="9431675" cy="9431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FID Wands… and Furthermo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RFID Wands… and Furthermore</a:t>
            </a:r>
          </a:p>
        </p:txBody>
      </p:sp>
      <p:sp>
        <p:nvSpPr>
          <p:cNvPr id="213" name="The “best parts”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 “best parts”</a:t>
            </a:r>
          </a:p>
        </p:txBody>
      </p:sp>
      <p:sp>
        <p:nvSpPr>
          <p:cNvPr id="214" name="No-reads and misrea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No-reads and misread</a:t>
            </a:r>
          </a:p>
          <a:p>
            <a:pPr/>
            <a:r>
              <a:t>Weird software</a:t>
            </a:r>
          </a:p>
          <a:p>
            <a:pPr/>
            <a:r>
              <a:t>All of your RFID tags need to be in good working order</a:t>
            </a:r>
          </a:p>
          <a:p>
            <a:pPr/>
            <a:r>
              <a:t>All for the low, low price of </a:t>
            </a:r>
          </a:p>
          <a:p>
            <a:pPr lvl="1"/>
            <a:r>
              <a:t>“OH MY GOD IT COSTS </a:t>
            </a:r>
            <a:r>
              <a:rPr i="1"/>
              <a:t>HOW </a:t>
            </a:r>
            <a:r>
              <a:t>MUCH?!”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tumblr_92d63a8be80e1b971aaec1d9d5972901_e2c3c699_1280.jpg" descr="tumblr_92d63a8be80e1b971aaec1d9d5972901_e2c3c699_128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70498" y="461976"/>
            <a:ext cx="9643005" cy="127920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ometimes You Need to Hard Reset a Jetpac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17244">
              <a:defRPr spc="-249" sz="8316"/>
            </a:lvl1pPr>
          </a:lstStyle>
          <a:p>
            <a:pPr/>
            <a:r>
              <a:t>Sometimes You Need to Hard Reset a Jetpack</a:t>
            </a:r>
          </a:p>
        </p:txBody>
      </p:sp>
      <p:sp>
        <p:nvSpPr>
          <p:cNvPr id="219" name="The Verizon WiFi kind, not the cool kind we were promised by sci-fi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 sz="5000"/>
            </a:lvl1pPr>
          </a:lstStyle>
          <a:p>
            <a:pPr/>
            <a:r>
              <a:t>The Verizon WiFi kind, not the cool kind we were promised by sci-fi</a:t>
            </a:r>
          </a:p>
        </p:txBody>
      </p:sp>
      <p:sp>
        <p:nvSpPr>
          <p:cNvPr id="220" name="My WiFi hotspot stopped workin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My WiFi hotspot stopped working</a:t>
            </a:r>
          </a:p>
          <a:p>
            <a:pPr/>
            <a:r>
              <a:t>Tried everything I could do</a:t>
            </a:r>
          </a:p>
          <a:p>
            <a:pPr lvl="1"/>
            <a:r>
              <a:t>Turning it off and on again</a:t>
            </a:r>
          </a:p>
          <a:p>
            <a:pPr lvl="1"/>
            <a:r>
              <a:t>Pulling the battery</a:t>
            </a:r>
          </a:p>
          <a:p>
            <a:pPr/>
            <a:r>
              <a:t>Had to get on a call, with Verizon, and they had to smash it over the air</a:t>
            </a:r>
          </a:p>
          <a:p>
            <a:pPr/>
            <a:r>
              <a:t>I had to pull the battery again</a:t>
            </a:r>
          </a:p>
          <a:p>
            <a:pPr/>
            <a:r>
              <a:t>And that’s where the idea came from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2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Okay Fine, What’s Your Idea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Okay Fine, What’s Your Idea?</a:t>
            </a:r>
          </a:p>
        </p:txBody>
      </p:sp>
      <p:sp>
        <p:nvSpPr>
          <p:cNvPr id="223" name="We can have nice thing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We can have nice things</a:t>
            </a:r>
          </a:p>
        </p:txBody>
      </p:sp>
      <p:sp>
        <p:nvSpPr>
          <p:cNvPr id="224" name="Libraries are stuck on barcod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Libraries are stuck on barcodes</a:t>
            </a:r>
          </a:p>
          <a:p>
            <a:pPr lvl="1"/>
            <a:r>
              <a:t>Or the barcodes are stuck on our items, something like that</a:t>
            </a:r>
          </a:p>
          <a:p>
            <a:pPr/>
            <a:r>
              <a:t>But we’re using the wrong one and it’s in the wrong place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3" grpId="1"/>
      <p:bldP build="p" bldLvl="5" animBg="1" rev="0" advAuto="0" spid="22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IMG_1544.jpeg" descr="IMG_154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7539" y="0"/>
            <a:ext cx="9128922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1D Barcode…"/>
          <p:cNvSpPr txBox="1"/>
          <p:nvPr/>
        </p:nvSpPr>
        <p:spPr>
          <a:xfrm>
            <a:off x="2160234" y="1966320"/>
            <a:ext cx="3476245" cy="2025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b="1"/>
            </a:pPr>
            <a:r>
              <a:t>1D Barcode</a:t>
            </a:r>
          </a:p>
          <a:p>
            <a:pPr algn="ctr">
              <a:defRPr b="1"/>
            </a:pPr>
            <a:r>
              <a:t>(Codabar)</a:t>
            </a:r>
          </a:p>
        </p:txBody>
      </p:sp>
      <p:sp>
        <p:nvSpPr>
          <p:cNvPr id="228" name="Line"/>
          <p:cNvSpPr/>
          <p:nvPr/>
        </p:nvSpPr>
        <p:spPr>
          <a:xfrm>
            <a:off x="5914155" y="2752143"/>
            <a:ext cx="3860604" cy="1"/>
          </a:xfrm>
          <a:prstGeom prst="line">
            <a:avLst/>
          </a:prstGeom>
          <a:ln w="88900">
            <a:solidFill>
              <a:schemeClr val="accent1">
                <a:lumOff val="13575"/>
              </a:schemeClr>
            </a:solidFill>
            <a:miter lim="400000"/>
            <a:tailEnd type="triangle"/>
          </a:ln>
          <a:effectLst>
            <a:outerShdw sx="100000" sy="100000" kx="0" ky="0" algn="b" rotWithShape="0" blurRad="0" dist="50800" dir="5400000">
              <a:srgbClr val="000000">
                <a:alpha val="72037"/>
              </a:srgbClr>
            </a:outerShdw>
          </a:effectLst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29" name="On the…"/>
          <p:cNvSpPr txBox="1"/>
          <p:nvPr/>
        </p:nvSpPr>
        <p:spPr>
          <a:xfrm>
            <a:off x="19379974" y="7744987"/>
            <a:ext cx="3413456" cy="2025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b="1"/>
            </a:pPr>
            <a:r>
              <a:t>On the</a:t>
            </a:r>
          </a:p>
          <a:p>
            <a:pPr algn="ctr">
              <a:defRPr b="1"/>
            </a:pPr>
            <a:r>
              <a:t>front cover</a:t>
            </a:r>
          </a:p>
        </p:txBody>
      </p:sp>
      <p:sp>
        <p:nvSpPr>
          <p:cNvPr id="230" name="Line"/>
          <p:cNvSpPr/>
          <p:nvPr/>
        </p:nvSpPr>
        <p:spPr>
          <a:xfrm flipH="1" flipV="1">
            <a:off x="11572853" y="6877602"/>
            <a:ext cx="7747162" cy="1776977"/>
          </a:xfrm>
          <a:prstGeom prst="line">
            <a:avLst/>
          </a:prstGeom>
          <a:ln w="88900">
            <a:solidFill>
              <a:schemeClr val="accent1">
                <a:lumOff val="13575"/>
              </a:schemeClr>
            </a:solidFill>
            <a:miter lim="400000"/>
            <a:tailEnd type="triangle"/>
          </a:ln>
          <a:effectLst>
            <a:outerShdw sx="100000" sy="100000" kx="0" ky="0" algn="b" rotWithShape="0" blurRad="0" dist="50800" dir="5400000">
              <a:srgbClr val="000000">
                <a:alpha val="72037"/>
              </a:srgbClr>
            </a:outerShdw>
          </a:effectLst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31" name="And the savages…"/>
          <p:cNvSpPr txBox="1"/>
          <p:nvPr/>
        </p:nvSpPr>
        <p:spPr>
          <a:xfrm>
            <a:off x="18319575" y="1248540"/>
            <a:ext cx="5534254" cy="2025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b="1"/>
            </a:pPr>
            <a:r>
              <a:t>And the savages</a:t>
            </a:r>
          </a:p>
          <a:p>
            <a:pPr algn="ctr">
              <a:defRPr b="1"/>
            </a:pPr>
            <a:r>
              <a:t>put it over the title</a:t>
            </a:r>
          </a:p>
        </p:txBody>
      </p:sp>
      <p:sp>
        <p:nvSpPr>
          <p:cNvPr id="232" name="Line"/>
          <p:cNvSpPr/>
          <p:nvPr/>
        </p:nvSpPr>
        <p:spPr>
          <a:xfrm flipH="1" flipV="1">
            <a:off x="14487577" y="2261492"/>
            <a:ext cx="3860604" cy="1"/>
          </a:xfrm>
          <a:prstGeom prst="line">
            <a:avLst/>
          </a:prstGeom>
          <a:ln w="88900">
            <a:solidFill>
              <a:schemeClr val="accent1">
                <a:lumOff val="13575"/>
              </a:schemeClr>
            </a:solidFill>
            <a:miter lim="400000"/>
            <a:tailEnd type="triangle"/>
          </a:ln>
          <a:effectLst>
            <a:outerShdw sx="100000" sy="100000" kx="0" ky="0" algn="b" rotWithShape="0" blurRad="0" dist="50800" dir="5400000">
              <a:srgbClr val="000000">
                <a:alpha val="72037"/>
              </a:srgbClr>
            </a:outerShdw>
          </a:effectLst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1" grpId="3"/>
      <p:bldP build="whole" bldLvl="1" animBg="1" rev="0" advAuto="0" spid="227" grpId="1"/>
      <p:bldP build="whole" bldLvl="1" animBg="1" rev="0" advAuto="0" spid="229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Eschew 1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Eschew 1D</a:t>
            </a:r>
          </a:p>
        </p:txBody>
      </p:sp>
      <p:sp>
        <p:nvSpPr>
          <p:cNvPr id="235" name="Embrace 2D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  Embrace 2D</a:t>
            </a:r>
          </a:p>
        </p:txBody>
      </p:sp>
      <p:pic>
        <p:nvPicPr>
          <p:cNvPr id="236" name="Data Matrix.jpg" descr="Data Matri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08486" y="3875456"/>
            <a:ext cx="7167027" cy="7167026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Data Matrix Code"/>
          <p:cNvSpPr txBox="1"/>
          <p:nvPr/>
        </p:nvSpPr>
        <p:spPr>
          <a:xfrm>
            <a:off x="9536734" y="11512606"/>
            <a:ext cx="5310532" cy="908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/>
            <a:r>
              <a:t>Data Matrix Code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3"/>
      <p:bldP build="whole" bldLvl="1" animBg="1" rev="0" advAuto="0" spid="235" grpId="1"/>
      <p:bldP build="whole" bldLvl="1" animBg="1" rev="0" advAuto="0" spid="236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A Giant Squar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Giant Square?</a:t>
            </a:r>
          </a:p>
        </p:txBody>
      </p:sp>
      <p:sp>
        <p:nvSpPr>
          <p:cNvPr id="240" name="Well yes, but no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Well yes, but no</a:t>
            </a:r>
          </a:p>
        </p:txBody>
      </p:sp>
      <p:sp>
        <p:nvSpPr>
          <p:cNvPr id="241" name="The battery for this Jetpack had a data matrix code on i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battery for this Jetpack had a data matrix code on it</a:t>
            </a:r>
          </a:p>
          <a:p>
            <a:pPr lvl="1"/>
            <a:r>
              <a:t>And it was </a:t>
            </a:r>
            <a:r>
              <a:rPr i="1"/>
              <a:t>tiny</a:t>
            </a:r>
            <a:endParaRPr i="1"/>
          </a:p>
          <a:p>
            <a:pPr/>
            <a:r>
              <a:t>As it happens, I have a barcode scanner than can read it</a:t>
            </a:r>
          </a:p>
          <a:p>
            <a:pPr lvl="1"/>
            <a:r>
              <a:t>Don’t look at me like that</a:t>
            </a:r>
          </a:p>
          <a:p>
            <a:pPr lvl="1"/>
            <a:r>
              <a:t>A systems librarian needs his toys</a:t>
            </a:r>
          </a:p>
          <a:p>
            <a:pPr/>
            <a:r>
              <a:t>It read the code</a:t>
            </a:r>
          </a:p>
          <a:p>
            <a:pPr lvl="1"/>
            <a:r>
              <a:t>First time, no problem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4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Hello, I’m D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Hello, I’m Dan</a:t>
            </a:r>
          </a:p>
        </p:txBody>
      </p:sp>
      <p:sp>
        <p:nvSpPr>
          <p:cNvPr id="174" name="I am a professional systems librarian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 am a professional systems librarian</a:t>
            </a:r>
          </a:p>
        </p:txBody>
      </p:sp>
      <p:sp>
        <p:nvSpPr>
          <p:cNvPr id="175" name="I’ve been working in libraries for 30 yea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I’ve been working in libraries for 30 years</a:t>
            </a:r>
          </a:p>
          <a:p>
            <a:pPr lvl="1"/>
            <a:r>
              <a:t>17 of those years in Circulation</a:t>
            </a:r>
          </a:p>
          <a:p>
            <a:pPr/>
            <a:r>
              <a:t>I’ve worked with Polaris since it was in beta</a:t>
            </a:r>
          </a:p>
          <a:p>
            <a:pPr/>
            <a:r>
              <a:t>I wrote a book on how to use the PolarisTransactions database</a:t>
            </a:r>
          </a:p>
          <a:p>
            <a:pPr/>
            <a:r>
              <a:t>I created a free and open source repository of Polaris SQL queries</a:t>
            </a:r>
          </a:p>
          <a:p>
            <a:pPr/>
            <a:r>
              <a:t>I co-wrote an article that made the cover of Computers in Libraries</a:t>
            </a:r>
          </a:p>
          <a:p>
            <a:pPr/>
            <a:r>
              <a:t>My podcast has been praised by American Libraries and Book Riot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75" grpId="2"/>
      <p:bldP build="whole" bldLvl="1" animBg="1" rev="0" advAuto="0" spid="17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hat’s when it hit me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/>
            <a:r>
              <a:t>That’s when it hit me</a:t>
            </a:r>
          </a:p>
        </p:txBody>
      </p:sp>
      <p:sp>
        <p:nvSpPr>
          <p:cNvPr id="244" name="And you’ve been looking at the solution this whole time"/>
          <p:cNvSpPr txBox="1"/>
          <p:nvPr>
            <p:ph type="body" idx="21"/>
          </p:nvPr>
        </p:nvSpPr>
        <p:spPr>
          <a:xfrm>
            <a:off x="1270000" y="7010400"/>
            <a:ext cx="21844000" cy="1016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And you’ve been looking at the solution this whole time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he code belongs on the spin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code belongs on the spine</a:t>
            </a:r>
          </a:p>
        </p:txBody>
      </p:sp>
      <p:sp>
        <p:nvSpPr>
          <p:cNvPr id="247" name="Specifically, on the spine label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Specifically, on the spine label</a:t>
            </a:r>
          </a:p>
        </p:txBody>
      </p:sp>
      <p:sp>
        <p:nvSpPr>
          <p:cNvPr id="248" name="Funny thing about data matrix codes…"/>
          <p:cNvSpPr txBox="1"/>
          <p:nvPr>
            <p:ph type="body" idx="1"/>
          </p:nvPr>
        </p:nvSpPr>
        <p:spPr>
          <a:xfrm>
            <a:off x="1270000" y="4267200"/>
            <a:ext cx="21844000" cy="7904605"/>
          </a:xfrm>
          <a:prstGeom prst="rect">
            <a:avLst/>
          </a:prstGeom>
        </p:spPr>
        <p:txBody>
          <a:bodyPr/>
          <a:lstStyle/>
          <a:p>
            <a:pPr marL="497331" indent="-497331" defTabSz="2170176">
              <a:spcBef>
                <a:spcPts val="2100"/>
              </a:spcBef>
              <a:defRPr sz="4272"/>
            </a:pPr>
            <a:r>
              <a:t>Funny thing about data matrix codes</a:t>
            </a:r>
          </a:p>
          <a:p>
            <a:pPr lvl="1" marL="994663" indent="-497331" defTabSz="2170176">
              <a:spcBef>
                <a:spcPts val="2100"/>
              </a:spcBef>
              <a:defRPr sz="4272"/>
            </a:pPr>
            <a:r>
              <a:t>You can scan them from any direction</a:t>
            </a:r>
          </a:p>
          <a:p>
            <a:pPr marL="497331" indent="-497331" defTabSz="2170176">
              <a:spcBef>
                <a:spcPts val="2100"/>
              </a:spcBef>
              <a:defRPr sz="4272"/>
            </a:pPr>
            <a:r>
              <a:t>And when you scan the code, your scanner… beeps</a:t>
            </a:r>
          </a:p>
          <a:p>
            <a:pPr lvl="1" marL="994663" indent="-497331" defTabSz="2170176">
              <a:spcBef>
                <a:spcPts val="2100"/>
              </a:spcBef>
              <a:defRPr sz="4272"/>
            </a:pPr>
            <a:r>
              <a:t>So you know you scanned that code</a:t>
            </a:r>
          </a:p>
          <a:p>
            <a:pPr marL="497331" indent="-497331" defTabSz="2170176">
              <a:spcBef>
                <a:spcPts val="2100"/>
              </a:spcBef>
              <a:defRPr sz="4272"/>
            </a:pPr>
            <a:r>
              <a:t>You don’t need to touch the item, just scan the spines</a:t>
            </a:r>
          </a:p>
          <a:p>
            <a:pPr marL="497331" indent="-497331" defTabSz="2170176">
              <a:spcBef>
                <a:spcPts val="2100"/>
              </a:spcBef>
              <a:defRPr sz="4272"/>
            </a:pPr>
            <a:r>
              <a:t>It works directly with your ILS</a:t>
            </a:r>
          </a:p>
          <a:p>
            <a:pPr lvl="1" marL="994663" indent="-497331" defTabSz="2170176">
              <a:spcBef>
                <a:spcPts val="2100"/>
              </a:spcBef>
              <a:defRPr sz="4272"/>
            </a:pPr>
            <a:r>
              <a:t>You’re just scanning the item barcode</a:t>
            </a:r>
          </a:p>
          <a:p>
            <a:pPr marL="497331" indent="-497331" defTabSz="2170176">
              <a:spcBef>
                <a:spcPts val="2100"/>
              </a:spcBef>
              <a:defRPr sz="4272"/>
            </a:pPr>
            <a:r>
              <a:t>It’s actually faster and more accurate than RFID*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4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Databra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Databrae</a:t>
            </a:r>
          </a:p>
        </p:txBody>
      </p:sp>
      <p:sp>
        <p:nvSpPr>
          <p:cNvPr id="251" name="Because things need name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Because things need names</a:t>
            </a:r>
          </a:p>
        </p:txBody>
      </p:sp>
      <p:sp>
        <p:nvSpPr>
          <p:cNvPr id="252" name="Data Matrix cod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Data Matrix code</a:t>
            </a:r>
          </a:p>
          <a:p>
            <a:pPr/>
            <a:r>
              <a:t>On the spine</a:t>
            </a:r>
          </a:p>
          <a:p>
            <a:pPr/>
            <a:r>
              <a:t>What’s in a spine?</a:t>
            </a:r>
          </a:p>
          <a:p>
            <a:pPr lvl="1"/>
            <a:r>
              <a:t>Vertebrae</a:t>
            </a:r>
          </a:p>
          <a:p>
            <a:pPr>
              <a:defRPr b="1"/>
            </a:pPr>
            <a:r>
              <a:t>Databrae</a:t>
            </a:r>
            <a:endParaRPr b="0"/>
          </a:p>
          <a:p>
            <a:pPr lvl="1">
              <a:defRPr b="1"/>
            </a:pPr>
            <a:r>
              <a:rPr b="0"/>
              <a:t>It’s a horrible name, but I’ve grown fond of it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5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You know what’s cheaper than RFID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You know what’s cheaper than RFID?</a:t>
            </a:r>
          </a:p>
        </p:txBody>
      </p:sp>
      <p:sp>
        <p:nvSpPr>
          <p:cNvPr id="255" name="Databra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Databrae</a:t>
            </a:r>
          </a:p>
        </p:txBody>
      </p:sp>
      <p:sp>
        <p:nvSpPr>
          <p:cNvPr id="256" name="Don’t need special equipmen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Don’t need special equipment</a:t>
            </a:r>
          </a:p>
          <a:p>
            <a:pPr/>
            <a:r>
              <a:t>Don’t need special tags with an antenna in them</a:t>
            </a:r>
          </a:p>
          <a:p>
            <a:pPr lvl="1"/>
            <a:r>
              <a:t>You need spine labels</a:t>
            </a:r>
          </a:p>
          <a:p>
            <a:pPr lvl="1"/>
            <a:r>
              <a:t>You’re already using spine labels</a:t>
            </a:r>
          </a:p>
          <a:p>
            <a:pPr/>
            <a:r>
              <a:t>You may need to upgrade your barcode scanner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5" grpId="1"/>
      <p:bldP build="p" bldLvl="5" animBg="1" rev="0" advAuto="0" spid="256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Required Equip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Required Equipment</a:t>
            </a:r>
          </a:p>
        </p:txBody>
      </p:sp>
      <p:sp>
        <p:nvSpPr>
          <p:cNvPr id="259" name="That you probably already hav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That you probably already have</a:t>
            </a:r>
          </a:p>
        </p:txBody>
      </p:sp>
      <p:sp>
        <p:nvSpPr>
          <p:cNvPr id="260" name="Equipment neede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Equipment needed</a:t>
            </a:r>
          </a:p>
          <a:p>
            <a:pPr lvl="1"/>
            <a:r>
              <a:t>Spine label printer or label sheets</a:t>
            </a:r>
          </a:p>
          <a:p>
            <a:pPr lvl="1"/>
            <a:r>
              <a:t>Barcode scanner that can read 2D codes</a:t>
            </a:r>
          </a:p>
          <a:p>
            <a:pPr lvl="1"/>
            <a:r>
              <a:t>A web browser (more on this in a second)</a:t>
            </a:r>
          </a:p>
          <a:p>
            <a:pPr lvl="1"/>
            <a:r>
              <a:t>That’s it</a:t>
            </a:r>
          </a:p>
          <a:p>
            <a:pPr/>
            <a:r>
              <a:t>No really, that’s it</a:t>
            </a:r>
          </a:p>
          <a:p>
            <a:pPr/>
            <a:r>
              <a:t>You probably have all of this stuff already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6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But there is one hang up…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 lvl="1"/>
            <a:r>
              <a:t>But there is one hang up…</a:t>
            </a:r>
          </a:p>
        </p:txBody>
      </p:sp>
      <p:sp>
        <p:nvSpPr>
          <p:cNvPr id="263" name="How do you make a spine label with a data matrix code on it?"/>
          <p:cNvSpPr txBox="1"/>
          <p:nvPr>
            <p:ph type="body" idx="21"/>
          </p:nvPr>
        </p:nvSpPr>
        <p:spPr>
          <a:xfrm>
            <a:off x="1270000" y="7010400"/>
            <a:ext cx="21844000" cy="1016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How do you make a spine label with a data matrix code on it?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FOSS to the Rescu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FOSS to the Rescue</a:t>
            </a:r>
          </a:p>
        </p:txBody>
      </p:sp>
      <p:sp>
        <p:nvSpPr>
          <p:cNvPr id="266" name="I write code using PHP, profanity, and pale ale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 write code using PHP, profanity, and pale ales</a:t>
            </a:r>
          </a:p>
        </p:txBody>
      </p:sp>
      <p:sp>
        <p:nvSpPr>
          <p:cNvPr id="267" name="Needless to say, I had to see if this would work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Needless to say, I had to see if this would work</a:t>
            </a:r>
          </a:p>
          <a:p>
            <a:pPr/>
            <a:r>
              <a:t>But I needed a label printer</a:t>
            </a:r>
          </a:p>
          <a:p>
            <a:pPr lvl="1"/>
            <a:r>
              <a:t>So I asked on the Discord!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6" grpId="1"/>
      <p:bldP build="p" bldLvl="5" animBg="1" rev="0" advAuto="0" spid="267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WASP WPL-305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WASP WPL-305</a:t>
            </a:r>
          </a:p>
        </p:txBody>
      </p:sp>
      <p:pic>
        <p:nvPicPr>
          <p:cNvPr id="270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5531" y="2470929"/>
            <a:ext cx="14212938" cy="7994779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$80"/>
          <p:cNvSpPr txBox="1"/>
          <p:nvPr/>
        </p:nvSpPr>
        <p:spPr>
          <a:xfrm>
            <a:off x="11554206" y="10566400"/>
            <a:ext cx="1275589" cy="908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$80</a:t>
            </a:r>
          </a:p>
        </p:txBody>
      </p:sp>
      <p:sp>
        <p:nvSpPr>
          <p:cNvPr id="272" name="And now I have a new library toy"/>
          <p:cNvSpPr txBox="1"/>
          <p:nvPr/>
        </p:nvSpPr>
        <p:spPr>
          <a:xfrm>
            <a:off x="7515911" y="11575396"/>
            <a:ext cx="9319870" cy="908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And now I have a </a:t>
            </a:r>
            <a:r>
              <a:rPr i="1"/>
              <a:t>new</a:t>
            </a:r>
            <a:r>
              <a:t> library toy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2" grpId="3"/>
      <p:bldP build="whole" bldLvl="1" animBg="1" rev="0" advAuto="0" spid="271" grpId="2"/>
      <p:bldP build="whole" bldLvl="1" animBg="1" rev="0" advAuto="0" spid="27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FOSS to the Rescu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FOSS to the Rescue</a:t>
            </a:r>
          </a:p>
        </p:txBody>
      </p:sp>
      <p:sp>
        <p:nvSpPr>
          <p:cNvPr id="275" name="I write code using PHP, profanity, and pale ale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 write code using PHP, profanity, and pale ales</a:t>
            </a:r>
          </a:p>
        </p:txBody>
      </p:sp>
      <p:sp>
        <p:nvSpPr>
          <p:cNvPr id="276" name="Needless to say, I had to see if this would work…"/>
          <p:cNvSpPr txBox="1"/>
          <p:nvPr>
            <p:ph type="body" sz="half" idx="1"/>
          </p:nvPr>
        </p:nvSpPr>
        <p:spPr>
          <a:xfrm>
            <a:off x="1270000" y="4267200"/>
            <a:ext cx="21844000" cy="3422311"/>
          </a:xfrm>
          <a:prstGeom prst="rect">
            <a:avLst/>
          </a:prstGeom>
        </p:spPr>
        <p:txBody>
          <a:bodyPr/>
          <a:lstStyle/>
          <a:p>
            <a:pPr/>
            <a:r>
              <a:t>Needless to say, I had to see if this would work</a:t>
            </a:r>
          </a:p>
          <a:p>
            <a:pPr/>
            <a:r>
              <a:t>But I needed a label printer</a:t>
            </a:r>
          </a:p>
          <a:p>
            <a:pPr lvl="1"/>
            <a:r>
              <a:t>So I asked on the Discord!</a:t>
            </a:r>
          </a:p>
        </p:txBody>
      </p:sp>
      <p:sp>
        <p:nvSpPr>
          <p:cNvPr id="277" name="Opened up an IDE…"/>
          <p:cNvSpPr txBox="1"/>
          <p:nvPr/>
        </p:nvSpPr>
        <p:spPr>
          <a:xfrm>
            <a:off x="1268617" y="7474815"/>
            <a:ext cx="21018729" cy="2025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558800" indent="-558800">
              <a:buClr>
                <a:srgbClr val="FFFFFF"/>
              </a:buClr>
              <a:buSzPct val="100000"/>
              <a:buChar char="•"/>
            </a:pPr>
            <a:r>
              <a:t>Opened up an IDE</a:t>
            </a:r>
          </a:p>
          <a:p>
            <a:pPr marL="558800" indent="-558800">
              <a:buClr>
                <a:srgbClr val="FFFFFF"/>
              </a:buClr>
              <a:buSzPct val="100000"/>
              <a:buChar char="•"/>
            </a:pPr>
            <a:r>
              <a:t>Opened up an IPA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7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CleanShot 2026-04-08 at 22.44.13.png" descr="CleanShot 2026-04-08 at 22.44.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7697" y="-4396"/>
            <a:ext cx="12508606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I am not crazy.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/>
            <a:r>
              <a:t>I am not crazy.</a:t>
            </a:r>
          </a:p>
        </p:txBody>
      </p:sp>
      <p:sp>
        <p:nvSpPr>
          <p:cNvPr id="178" name="Pinky promise"/>
          <p:cNvSpPr txBox="1"/>
          <p:nvPr>
            <p:ph type="body" idx="21"/>
          </p:nvPr>
        </p:nvSpPr>
        <p:spPr>
          <a:xfrm>
            <a:off x="1270000" y="7010400"/>
            <a:ext cx="21844000" cy="1016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Pinky promise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IMG_1546.jpeg" descr="IMG_154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59639" y="793417"/>
            <a:ext cx="16583837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Interested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Interested?</a:t>
            </a:r>
          </a:p>
        </p:txBody>
      </p:sp>
      <p:sp>
        <p:nvSpPr>
          <p:cNvPr id="284" name="Then I have a link for you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Then I have a link for you</a:t>
            </a:r>
          </a:p>
        </p:txBody>
      </p:sp>
      <p:pic>
        <p:nvPicPr>
          <p:cNvPr id="285" name="Cyberpunk Librarian QR Code.png" descr="Cyberpunk Librarian QR Co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13774" y="3733213"/>
            <a:ext cx="6556451" cy="6556452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cyberpunklibrarian.com/iug2026"/>
          <p:cNvSpPr txBox="1"/>
          <p:nvPr/>
        </p:nvSpPr>
        <p:spPr>
          <a:xfrm>
            <a:off x="7115403" y="10566400"/>
            <a:ext cx="10153194" cy="908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/>
            <a:r>
              <a:t>cyberpunklibrarian.com/iug2026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Hello, I’m the Cyberpunk Libraria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Hello, I’m the Cyberpunk Librarian</a:t>
            </a:r>
          </a:p>
        </p:txBody>
      </p:sp>
      <p:sp>
        <p:nvSpPr>
          <p:cNvPr id="181" name="I am powered by Adderall and punk rock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 am powered by Adderall and punk rock</a:t>
            </a:r>
          </a:p>
        </p:txBody>
      </p:sp>
      <p:sp>
        <p:nvSpPr>
          <p:cNvPr id="182" name="Shadow libraria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Shadow librarian</a:t>
            </a:r>
          </a:p>
          <a:p>
            <a:pPr/>
            <a:r>
              <a:t>Anarchivist</a:t>
            </a:r>
          </a:p>
          <a:p>
            <a:pPr/>
            <a:r>
              <a:t>Spoken at Defcon (Thank you, Derek!)</a:t>
            </a:r>
          </a:p>
          <a:p>
            <a:pPr/>
            <a:r>
              <a:t>And if you know me, you know I have… opinions on library related things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2" grpId="2"/>
      <p:bldP build="whole" bldLvl="1" animBg="1" rev="0" advAuto="0" spid="18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MARC Sucks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/>
            <a:r>
              <a:t>MARC Sucks</a:t>
            </a:r>
          </a:p>
        </p:txBody>
      </p:sp>
      <p:sp>
        <p:nvSpPr>
          <p:cNvPr id="185" name="We will not even mention BIBFRAME"/>
          <p:cNvSpPr txBox="1"/>
          <p:nvPr>
            <p:ph type="body" idx="21"/>
          </p:nvPr>
        </p:nvSpPr>
        <p:spPr>
          <a:xfrm>
            <a:off x="1270000" y="7010400"/>
            <a:ext cx="21844000" cy="1016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We will not even mention BIBFRAME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Dan and the DDCS.jpg" descr="Dan and the DDC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71819" y="1091224"/>
            <a:ext cx="16040362" cy="115335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05396" y="1528447"/>
            <a:ext cx="15973208" cy="11979906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Okay, I may be crazy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/>
            <a:r>
              <a:t>Okay, I </a:t>
            </a:r>
            <a:r>
              <a:rPr b="1" i="1">
                <a:latin typeface="Graphik"/>
                <a:ea typeface="Graphik"/>
                <a:cs typeface="Graphik"/>
                <a:sym typeface="Graphik"/>
              </a:rPr>
              <a:t>may</a:t>
            </a:r>
            <a:r>
              <a:t> be crazy</a:t>
            </a:r>
          </a:p>
        </p:txBody>
      </p:sp>
      <p:sp>
        <p:nvSpPr>
          <p:cNvPr id="191" name="But I just might be the lunatic you’re looking for"/>
          <p:cNvSpPr txBox="1"/>
          <p:nvPr>
            <p:ph type="body" idx="21"/>
          </p:nvPr>
        </p:nvSpPr>
        <p:spPr>
          <a:xfrm>
            <a:off x="1270000" y="7010400"/>
            <a:ext cx="21844000" cy="1016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But I just might be the lunatic you’re looking for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0" grpId="1"/>
      <p:bldP build="whole" bldLvl="1" animBg="1" rev="0" advAuto="0" spid="189" grpId="3"/>
      <p:bldP build="whole" bldLvl="1" animBg="1" rev="0" advAuto="0" spid="19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FID Is a Waste of Money*"/>
          <p:cNvSpPr txBox="1"/>
          <p:nvPr>
            <p:ph type="title"/>
          </p:nvPr>
        </p:nvSpPr>
        <p:spPr>
          <a:xfrm>
            <a:off x="1270000" y="5689600"/>
            <a:ext cx="21844000" cy="1557437"/>
          </a:xfrm>
          <a:prstGeom prst="rect">
            <a:avLst/>
          </a:prstGeom>
        </p:spPr>
        <p:txBody>
          <a:bodyPr/>
          <a:lstStyle/>
          <a:p>
            <a:pPr/>
            <a:r>
              <a:t>RFID Is a Waste of Money*</a:t>
            </a:r>
          </a:p>
        </p:txBody>
      </p:sp>
      <p:sp>
        <p:nvSpPr>
          <p:cNvPr id="194" name="*For many, but not all, libraries"/>
          <p:cNvSpPr txBox="1"/>
          <p:nvPr>
            <p:ph type="body" idx="21"/>
          </p:nvPr>
        </p:nvSpPr>
        <p:spPr>
          <a:xfrm>
            <a:off x="1270000" y="11818152"/>
            <a:ext cx="21844000" cy="10160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*For many, but not all, libraries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4" grpId="2"/>
      <p:bldP build="whole" bldLvl="1" animBg="1" rev="0" advAuto="0" spid="19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FI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RFID</a:t>
            </a:r>
          </a:p>
        </p:txBody>
      </p:sp>
      <p:sp>
        <p:nvSpPr>
          <p:cNvPr id="197" name="I’m not mad, I’m just disappointed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I’m not mad, I’m just disappointed</a:t>
            </a:r>
          </a:p>
        </p:txBody>
      </p:sp>
      <p:sp>
        <p:nvSpPr>
          <p:cNvPr id="198" name="You need special equipment, which is expensiv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You need special equipment, which is expensive</a:t>
            </a:r>
          </a:p>
          <a:p>
            <a:pPr/>
            <a:r>
              <a:t>You need to buy rolls of RFID tags, which are expensive</a:t>
            </a:r>
          </a:p>
          <a:p>
            <a:pPr/>
            <a:r>
              <a:t>You need to programme each and every tag, which is </a:t>
            </a:r>
            <a:r>
              <a:rPr strike="sngStrike"/>
              <a:t>expensive</a:t>
            </a:r>
            <a:r>
              <a:t> time consuming</a:t>
            </a:r>
          </a:p>
          <a:p>
            <a:pPr/>
            <a:r>
              <a:t>You need to do special things to make it work with your ILS</a:t>
            </a:r>
          </a:p>
          <a:p>
            <a:pPr/>
            <a:r>
              <a:t>All so you can sit five books down on your RFID pad</a:t>
            </a:r>
          </a:p>
          <a:p>
            <a:pPr lvl="1"/>
            <a:r>
              <a:t>And it will dutifully check in four of them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8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22_ColorGradient">
  <a:themeElements>
    <a:clrScheme name="22_ColorGradient">
      <a:dk1>
        <a:srgbClr val="D000FF"/>
      </a:dk1>
      <a:lt1>
        <a:srgbClr val="FFFFFF"/>
      </a:lt1>
      <a:dk2>
        <a:srgbClr val="5E5E5E"/>
      </a:dk2>
      <a:lt2>
        <a:srgbClr val="D5D5D5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2_ColorGradient">
      <a:majorFont>
        <a:latin typeface="Graphik Semibold"/>
        <a:ea typeface="Graphik Semibold"/>
        <a:cs typeface="Graphik Semibold"/>
      </a:majorFont>
      <a:minorFont>
        <a:latin typeface="Graphik Semibold"/>
        <a:ea typeface="Graphik Semibold"/>
        <a:cs typeface="Graphik Semibold"/>
      </a:minorFont>
    </a:fontScheme>
    <a:fmtScheme name="22_Color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raphik Medium"/>
            <a:ea typeface="Graphik Medium"/>
            <a:cs typeface="Graphik Medium"/>
            <a:sym typeface="Graphik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400" rtl="0" fontAlgn="auto" latinLnBrk="0" hangingPunct="0">
          <a:lnSpc>
            <a:spcPct val="10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2_ColorGradient">
  <a:themeElements>
    <a:clrScheme name="22_ColorGradien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22_ColorGradient">
      <a:majorFont>
        <a:latin typeface="Graphik Semibold"/>
        <a:ea typeface="Graphik Semibold"/>
        <a:cs typeface="Graphik Semibold"/>
      </a:majorFont>
      <a:minorFont>
        <a:latin typeface="Graphik Semibold"/>
        <a:ea typeface="Graphik Semibold"/>
        <a:cs typeface="Graphik Semibold"/>
      </a:minorFont>
    </a:fontScheme>
    <a:fmtScheme name="22_Color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raphik Medium"/>
            <a:ea typeface="Graphik Medium"/>
            <a:cs typeface="Graphik Medium"/>
            <a:sym typeface="Graphik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400" rtl="0" fontAlgn="auto" latinLnBrk="0" hangingPunct="0">
          <a:lnSpc>
            <a:spcPct val="10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