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605591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25070" y="946546"/>
            <a:ext cx="1372221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8481"/>
            <a:ext cx="7500939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2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2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2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2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buClrTx/>
              <a:defRPr sz="3800"/>
            </a:lvl1pPr>
            <a:lvl2pPr marL="808264" indent="-465364">
              <a:spcBef>
                <a:spcPts val="4500"/>
              </a:spcBef>
              <a:buClrTx/>
              <a:defRPr sz="3800"/>
            </a:lvl2pPr>
            <a:lvl3pPr marL="1151164" indent="-465364">
              <a:spcBef>
                <a:spcPts val="4500"/>
              </a:spcBef>
              <a:buClrTx/>
              <a:defRPr sz="3800"/>
            </a:lvl3pPr>
            <a:lvl4pPr marL="1494064" indent="-465364">
              <a:spcBef>
                <a:spcPts val="4500"/>
              </a:spcBef>
              <a:buClrTx/>
              <a:defRPr sz="3800"/>
            </a:lvl4pPr>
            <a:lvl5pPr marL="1836964" indent="-465364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eap Training on a Budget"/>
          <p:cNvSpPr txBox="1"/>
          <p:nvPr>
            <p:ph type="ctrTitle"/>
          </p:nvPr>
        </p:nvSpPr>
        <p:spPr>
          <a:xfrm>
            <a:off x="547687" y="2382704"/>
            <a:ext cx="17628506" cy="1813192"/>
          </a:xfrm>
          <a:prstGeom prst="rect">
            <a:avLst/>
          </a:prstGeom>
        </p:spPr>
        <p:txBody>
          <a:bodyPr/>
          <a:lstStyle>
            <a:lvl1pPr algn="l" defTabSz="813315">
              <a:defRPr sz="11088"/>
            </a:lvl1pPr>
          </a:lstStyle>
          <a:p>
            <a:pPr/>
            <a:r>
              <a:t>Leap Training on a Budget</a:t>
            </a:r>
          </a:p>
        </p:txBody>
      </p:sp>
      <p:sp>
        <p:nvSpPr>
          <p:cNvPr id="120" name="Let FOSS work for you!"/>
          <p:cNvSpPr txBox="1"/>
          <p:nvPr>
            <p:ph type="subTitle" sz="quarter" idx="1"/>
          </p:nvPr>
        </p:nvSpPr>
        <p:spPr>
          <a:xfrm>
            <a:off x="642937" y="4286250"/>
            <a:ext cx="10110547" cy="1323827"/>
          </a:xfrm>
          <a:prstGeom prst="rect">
            <a:avLst/>
          </a:prstGeom>
        </p:spPr>
        <p:txBody>
          <a:bodyPr/>
          <a:lstStyle>
            <a:lvl1pPr algn="l">
              <a:defRPr sz="7200"/>
            </a:lvl1pPr>
          </a:lstStyle>
          <a:p>
            <a:pPr/>
            <a:r>
              <a:t>Let FOSS work for you!</a:t>
            </a:r>
          </a:p>
        </p:txBody>
      </p:sp>
      <p:sp>
        <p:nvSpPr>
          <p:cNvPr id="121" name="Daniel Messer…"/>
          <p:cNvSpPr txBox="1"/>
          <p:nvPr/>
        </p:nvSpPr>
        <p:spPr>
          <a:xfrm>
            <a:off x="11243431" y="9126336"/>
            <a:ext cx="12454590" cy="4178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5200"/>
            </a:pPr>
            <a:r>
              <a:t>Daniel Messer</a:t>
            </a:r>
          </a:p>
          <a:p>
            <a:pPr algn="r">
              <a:defRPr sz="4200"/>
            </a:pPr>
            <a:r>
              <a:t>Integrated Library System Administrator</a:t>
            </a:r>
          </a:p>
          <a:p>
            <a:pPr algn="r">
              <a:defRPr sz="4200"/>
            </a:pPr>
            <a:r>
              <a:t>Maricopa County Library District</a:t>
            </a:r>
          </a:p>
          <a:p>
            <a:pPr algn="r">
              <a:defRPr sz="4200"/>
            </a:pPr>
          </a:p>
          <a:p>
            <a:pPr algn="r">
              <a:defRPr sz="4200"/>
            </a:pPr>
            <a:r>
              <a:t>Mastodon: @cyberpunklibrarian@glammr.us</a:t>
            </a:r>
          </a:p>
          <a:p>
            <a:pPr algn="r">
              <a:defRPr sz="4200"/>
            </a:pPr>
            <a:r>
              <a:t>Twitter: @bibrarian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😃 CROSS PLATFORM 😃"/>
          <p:cNvSpPr txBox="1"/>
          <p:nvPr>
            <p:ph type="title"/>
          </p:nvPr>
        </p:nvSpPr>
        <p:spPr>
          <a:xfrm>
            <a:off x="811392" y="11310936"/>
            <a:ext cx="22761216" cy="1952626"/>
          </a:xfrm>
          <a:prstGeom prst="rect">
            <a:avLst/>
          </a:prstGeom>
        </p:spPr>
        <p:txBody>
          <a:bodyPr/>
          <a:lstStyle>
            <a:lvl1pPr defTabSz="731162">
              <a:defRPr b="1" sz="1094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😃 CROSS PLATFORM 😃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😃 CROSS PLATFORM 😃"/>
          <p:cNvSpPr txBox="1"/>
          <p:nvPr>
            <p:ph type="title"/>
          </p:nvPr>
        </p:nvSpPr>
        <p:spPr>
          <a:xfrm>
            <a:off x="811392" y="11310936"/>
            <a:ext cx="22761216" cy="1952626"/>
          </a:xfrm>
          <a:prstGeom prst="rect">
            <a:avLst/>
          </a:prstGeom>
        </p:spPr>
        <p:txBody>
          <a:bodyPr/>
          <a:lstStyle>
            <a:lvl1pPr defTabSz="731162">
              <a:defRPr b="1" sz="1094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😃 CROSS PLATFORM 😃</a:t>
            </a:r>
          </a:p>
        </p:txBody>
      </p:sp>
      <p:sp>
        <p:nvSpPr>
          <p:cNvPr id="148" name="Windows"/>
          <p:cNvSpPr txBox="1"/>
          <p:nvPr/>
        </p:nvSpPr>
        <p:spPr>
          <a:xfrm>
            <a:off x="1635188" y="4674205"/>
            <a:ext cx="3206624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Windows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😃 CROSS PLATFORM 😃"/>
          <p:cNvSpPr txBox="1"/>
          <p:nvPr>
            <p:ph type="title"/>
          </p:nvPr>
        </p:nvSpPr>
        <p:spPr>
          <a:xfrm>
            <a:off x="811392" y="11310936"/>
            <a:ext cx="22761216" cy="1952626"/>
          </a:xfrm>
          <a:prstGeom prst="rect">
            <a:avLst/>
          </a:prstGeom>
        </p:spPr>
        <p:txBody>
          <a:bodyPr/>
          <a:lstStyle>
            <a:lvl1pPr defTabSz="731162">
              <a:defRPr b="1" sz="1094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😃 CROSS PLATFORM 😃</a:t>
            </a:r>
          </a:p>
        </p:txBody>
      </p:sp>
      <p:sp>
        <p:nvSpPr>
          <p:cNvPr id="151" name="Windows"/>
          <p:cNvSpPr txBox="1"/>
          <p:nvPr/>
        </p:nvSpPr>
        <p:spPr>
          <a:xfrm>
            <a:off x="1635188" y="4674205"/>
            <a:ext cx="3206624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Windows</a:t>
            </a:r>
          </a:p>
        </p:txBody>
      </p:sp>
      <p:sp>
        <p:nvSpPr>
          <p:cNvPr id="152" name="Mac"/>
          <p:cNvSpPr txBox="1"/>
          <p:nvPr/>
        </p:nvSpPr>
        <p:spPr>
          <a:xfrm>
            <a:off x="10872628" y="6364893"/>
            <a:ext cx="1590994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Mac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😃 CROSS PLATFORM 😃"/>
          <p:cNvSpPr txBox="1"/>
          <p:nvPr>
            <p:ph type="title"/>
          </p:nvPr>
        </p:nvSpPr>
        <p:spPr>
          <a:xfrm>
            <a:off x="811392" y="11310936"/>
            <a:ext cx="22761216" cy="1952626"/>
          </a:xfrm>
          <a:prstGeom prst="rect">
            <a:avLst/>
          </a:prstGeom>
        </p:spPr>
        <p:txBody>
          <a:bodyPr/>
          <a:lstStyle>
            <a:lvl1pPr defTabSz="731162">
              <a:defRPr b="1" sz="1094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😃 CROSS PLATFORM 😃</a:t>
            </a:r>
          </a:p>
        </p:txBody>
      </p:sp>
      <p:sp>
        <p:nvSpPr>
          <p:cNvPr id="155" name="Windows"/>
          <p:cNvSpPr txBox="1"/>
          <p:nvPr/>
        </p:nvSpPr>
        <p:spPr>
          <a:xfrm>
            <a:off x="1635188" y="4674205"/>
            <a:ext cx="3206624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Windows</a:t>
            </a:r>
          </a:p>
        </p:txBody>
      </p:sp>
      <p:sp>
        <p:nvSpPr>
          <p:cNvPr id="156" name="Mac"/>
          <p:cNvSpPr txBox="1"/>
          <p:nvPr/>
        </p:nvSpPr>
        <p:spPr>
          <a:xfrm>
            <a:off x="10872628" y="6364893"/>
            <a:ext cx="1590994" cy="98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500"/>
            </a:lvl1pPr>
          </a:lstStyle>
          <a:p>
            <a:pPr/>
            <a:r>
              <a:t>Mac</a:t>
            </a:r>
          </a:p>
        </p:txBody>
      </p:sp>
      <p:sp>
        <p:nvSpPr>
          <p:cNvPr id="157" name="We’ll pretend…"/>
          <p:cNvSpPr txBox="1"/>
          <p:nvPr/>
        </p:nvSpPr>
        <p:spPr>
          <a:xfrm>
            <a:off x="16330072" y="1583343"/>
            <a:ext cx="4693731" cy="1849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5500"/>
            </a:pPr>
            <a:r>
              <a:t>We’ll pretend</a:t>
            </a:r>
          </a:p>
          <a:p>
            <a:pPr>
              <a:defRPr sz="5500"/>
            </a:pPr>
            <a:r>
              <a:t>this is Linux.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et’s make a movie!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Let’s make a movie!</a:t>
            </a:r>
          </a:p>
        </p:txBody>
      </p:sp>
      <p:sp>
        <p:nvSpPr>
          <p:cNvPr id="160" name="Or a how-to graphic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/>
            </a:pPr>
            <a:r>
              <a:t>Or a how-to graphic</a:t>
            </a:r>
          </a:p>
          <a:p>
            <a:pPr>
              <a:defRPr b="1" sz="5000"/>
            </a:pPr>
            <a:r>
              <a:t>Or a screencast / walkthrough</a:t>
            </a:r>
          </a:p>
          <a:p>
            <a:pPr>
              <a:defRPr b="1" sz="5000"/>
            </a:pPr>
            <a:r>
              <a:t>Or an instruction sheet</a:t>
            </a:r>
          </a:p>
          <a:p>
            <a:pPr>
              <a:defRPr b="1" sz="5000"/>
            </a:pPr>
            <a:r>
              <a:t>Or an audio walkthrough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My process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My process</a:t>
            </a:r>
          </a:p>
        </p:txBody>
      </p:sp>
      <p:sp>
        <p:nvSpPr>
          <p:cNvPr id="163" name="Break everything down into smaller pieces…"/>
          <p:cNvSpPr txBox="1"/>
          <p:nvPr>
            <p:ph type="body" idx="1"/>
          </p:nvPr>
        </p:nvSpPr>
        <p:spPr>
          <a:xfrm>
            <a:off x="926641" y="2437804"/>
            <a:ext cx="22530718" cy="10286257"/>
          </a:xfrm>
          <a:prstGeom prst="rect">
            <a:avLst/>
          </a:prstGeom>
        </p:spPr>
        <p:txBody>
          <a:bodyPr/>
          <a:lstStyle/>
          <a:p>
            <a:pPr>
              <a:defRPr b="1" sz="5000"/>
            </a:pPr>
            <a:r>
              <a:t>Break everything down into smaller pieces</a:t>
            </a:r>
          </a:p>
          <a:p>
            <a:pPr>
              <a:defRPr b="1" sz="5000"/>
            </a:pPr>
            <a:r>
              <a:t>Lay out your series</a:t>
            </a:r>
          </a:p>
          <a:p>
            <a:pPr>
              <a:defRPr b="1" sz="5000"/>
            </a:pPr>
            <a:r>
              <a:t>Write a script</a:t>
            </a:r>
          </a:p>
          <a:p>
            <a:pPr>
              <a:defRPr b="1" sz="5000"/>
            </a:pPr>
            <a:r>
              <a:t>Record voiceover</a:t>
            </a:r>
          </a:p>
          <a:p>
            <a:pPr>
              <a:defRPr b="1" sz="5000"/>
            </a:pPr>
            <a:r>
              <a:t>Screencast</a:t>
            </a:r>
          </a:p>
          <a:p>
            <a:pPr>
              <a:defRPr b="1" sz="5000"/>
            </a:pPr>
            <a:r>
              <a:t>Maybe add in a little B-roll and illustrations</a:t>
            </a:r>
          </a:p>
          <a:p>
            <a:pPr>
              <a:defRPr b="1" sz="5000"/>
            </a:pPr>
            <a:r>
              <a:t>Bring it all together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yberpunklibrarian.com/iug2019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 b="1" sz="9000"/>
            </a:lvl1pPr>
          </a:lstStyle>
          <a:p>
            <a:pPr/>
            <a:r>
              <a:t>cyberpunklibrarian.com/iug2019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n for change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Plan for change</a:t>
            </a:r>
          </a:p>
        </p:txBody>
      </p:sp>
      <p:sp>
        <p:nvSpPr>
          <p:cNvPr id="166" name="Polaris is going to update Leap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/>
            </a:pPr>
            <a:r>
              <a:t>Polaris is going to update Leap</a:t>
            </a:r>
          </a:p>
          <a:p>
            <a:pPr>
              <a:defRPr b="1" sz="5000"/>
            </a:pPr>
            <a:r>
              <a:t>Polaris is going to update Staff Client</a:t>
            </a:r>
          </a:p>
          <a:p>
            <a:pPr>
              <a:defRPr b="1" sz="5000"/>
            </a:pPr>
            <a:r>
              <a:t>Processes will change</a:t>
            </a:r>
          </a:p>
          <a:p>
            <a:pPr>
              <a:defRPr b="1" sz="5000"/>
            </a:pPr>
            <a:r>
              <a:t>Things will be altered</a:t>
            </a:r>
          </a:p>
          <a:p>
            <a:pPr>
              <a:defRPr b="1" sz="5000"/>
            </a:pPr>
            <a:r>
              <a:t>Don’t make anything you can’t update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rite a script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Write a script</a:t>
            </a:r>
          </a:p>
        </p:txBody>
      </p:sp>
      <p:sp>
        <p:nvSpPr>
          <p:cNvPr id="171" name="You could use Microsoft Word…"/>
          <p:cNvSpPr txBox="1"/>
          <p:nvPr>
            <p:ph type="body" idx="1"/>
          </p:nvPr>
        </p:nvSpPr>
        <p:spPr>
          <a:xfrm>
            <a:off x="926641" y="2437804"/>
            <a:ext cx="22530718" cy="10598052"/>
          </a:xfrm>
          <a:prstGeom prst="rect">
            <a:avLst/>
          </a:prstGeom>
        </p:spPr>
        <p:txBody>
          <a:bodyPr/>
          <a:lstStyle/>
          <a:p>
            <a:pPr>
              <a:defRPr b="1" sz="5000">
                <a:solidFill>
                  <a:schemeClr val="accent5"/>
                </a:solidFill>
              </a:defRPr>
            </a:pPr>
            <a:r>
              <a:t>You could use Microsoft Word</a:t>
            </a:r>
          </a:p>
          <a:p>
            <a:pPr>
              <a:defRPr b="1" sz="5000"/>
            </a:pPr>
            <a:r>
              <a:t>LibreOffice - Office suite for Windows, Mac, and Linux</a:t>
            </a:r>
          </a:p>
          <a:p>
            <a:pPr>
              <a:defRPr b="1" sz="5000"/>
            </a:pPr>
            <a:r>
              <a:t>Google Docs - Great for collaboration</a:t>
            </a:r>
          </a:p>
          <a:p>
            <a:pPr>
              <a:defRPr b="1" sz="5000"/>
            </a:pPr>
            <a:r>
              <a:t>Pages - Mac only, but </a:t>
            </a:r>
            <a:r>
              <a:rPr i="1"/>
              <a:t>free</a:t>
            </a:r>
          </a:p>
          <a:p>
            <a:pPr>
              <a:defRPr b="1" sz="5000"/>
            </a:pPr>
            <a:r>
              <a:t>Typora - An amazing Markdown editor for Windows, Mac, and Linux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ord voice-over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Record voice-over</a:t>
            </a:r>
          </a:p>
        </p:txBody>
      </p:sp>
      <p:sp>
        <p:nvSpPr>
          <p:cNvPr id="174" name="You could use Adobe Audition or Logic Pro X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>
                <a:solidFill>
                  <a:schemeClr val="accent5"/>
                </a:solidFill>
              </a:defRPr>
            </a:pPr>
            <a:r>
              <a:t>You could use Adobe Audition or Logic Pro X</a:t>
            </a:r>
          </a:p>
          <a:p>
            <a:pPr>
              <a:defRPr b="1" sz="5000"/>
            </a:pPr>
            <a:r>
              <a:t>Audacity - Windows, Mac, Linux</a:t>
            </a:r>
          </a:p>
          <a:p>
            <a:pPr>
              <a:defRPr b="1" sz="5000"/>
            </a:pPr>
            <a:r>
              <a:t>Ocenaudio - Windows, Mac, Linux</a:t>
            </a:r>
          </a:p>
          <a:p>
            <a:pPr>
              <a:defRPr b="1" sz="5000"/>
            </a:pPr>
            <a:r>
              <a:t>GarageBand - Mac only, but </a:t>
            </a:r>
            <a:r>
              <a:rPr i="1"/>
              <a:t>free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reencast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Screencast</a:t>
            </a:r>
          </a:p>
        </p:txBody>
      </p:sp>
      <p:sp>
        <p:nvSpPr>
          <p:cNvPr id="177" name="You could use Camtasia Studio…"/>
          <p:cNvSpPr txBox="1"/>
          <p:nvPr>
            <p:ph type="body" idx="1"/>
          </p:nvPr>
        </p:nvSpPr>
        <p:spPr>
          <a:xfrm>
            <a:off x="926641" y="2818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>
                <a:solidFill>
                  <a:schemeClr val="accent5"/>
                </a:solidFill>
              </a:defRPr>
            </a:pPr>
            <a:r>
              <a:t>You could use Camtasia Studio</a:t>
            </a:r>
          </a:p>
          <a:p>
            <a:pPr>
              <a:defRPr b="1" sz="5000"/>
            </a:pPr>
            <a:r>
              <a:t>VokoScreen - Linux only</a:t>
            </a:r>
          </a:p>
          <a:p>
            <a:pPr>
              <a:defRPr b="1" sz="5000"/>
            </a:pPr>
            <a:r>
              <a:t>QuickTime - Mac only</a:t>
            </a:r>
          </a:p>
          <a:p>
            <a:pPr>
              <a:defRPr b="1" sz="5000"/>
            </a:pPr>
            <a:r>
              <a:t>Microsoft Expression Encoder - Windows only</a:t>
            </a:r>
          </a:p>
          <a:p>
            <a:pPr>
              <a:defRPr b="1" sz="5000"/>
            </a:pPr>
            <a:r>
              <a:t>OBS (Open Broadcasting Software) - Windows, Mac, Linux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mages &amp; illustration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Images &amp; illustration</a:t>
            </a:r>
          </a:p>
        </p:txBody>
      </p:sp>
      <p:sp>
        <p:nvSpPr>
          <p:cNvPr id="180" name="You could use Adobe Photoshop, Adobe Illustrator, or Corel Painter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>
                <a:solidFill>
                  <a:schemeClr val="accent5"/>
                </a:solidFill>
              </a:defRPr>
            </a:pPr>
            <a:r>
              <a:t>You could use Adobe Photoshop, Adobe Illustrator, or Corel Painter</a:t>
            </a:r>
          </a:p>
          <a:p>
            <a:pPr>
              <a:defRPr b="1" sz="5000"/>
            </a:pPr>
            <a:r>
              <a:t>GIMP - Windows, Mac, Linux</a:t>
            </a:r>
          </a:p>
          <a:p>
            <a:pPr>
              <a:defRPr b="1" sz="5000"/>
            </a:pPr>
            <a:r>
              <a:t>Inkscape - Windows, Mac, Linux</a:t>
            </a:r>
          </a:p>
          <a:p>
            <a:pPr>
              <a:defRPr b="1" sz="5000"/>
            </a:pPr>
            <a:r>
              <a:t>Krita - Windows, Mac, Linux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dd a little B-roll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Add a little B-roll</a:t>
            </a:r>
          </a:p>
        </p:txBody>
      </p:sp>
      <p:sp>
        <p:nvSpPr>
          <p:cNvPr id="183" name="Creative Commons and Public Domain…"/>
          <p:cNvSpPr txBox="1"/>
          <p:nvPr>
            <p:ph type="body" idx="1"/>
          </p:nvPr>
        </p:nvSpPr>
        <p:spPr>
          <a:xfrm>
            <a:off x="926641" y="2556867"/>
            <a:ext cx="22530718" cy="10179193"/>
          </a:xfrm>
          <a:prstGeom prst="rect">
            <a:avLst/>
          </a:prstGeom>
        </p:spPr>
        <p:txBody>
          <a:bodyPr/>
          <a:lstStyle/>
          <a:p>
            <a:pPr>
              <a:defRPr b="1" sz="5000"/>
            </a:pPr>
            <a:r>
              <a:t>Creative Commons and Public Domain</a:t>
            </a:r>
          </a:p>
          <a:p>
            <a:pPr>
              <a:defRPr b="1" sz="5000"/>
            </a:pPr>
            <a:r>
              <a:t>Images - Pixabay, Pexels, Wikimedia Commons</a:t>
            </a:r>
          </a:p>
          <a:p>
            <a:pPr>
              <a:defRPr b="1" sz="5000"/>
            </a:pPr>
            <a:r>
              <a:t>Clip Art - Open Clip Art Library</a:t>
            </a:r>
          </a:p>
          <a:p>
            <a:pPr>
              <a:defRPr b="1" sz="5000"/>
            </a:pPr>
            <a:r>
              <a:t>Video - Pixabay, Pexels, Internet Archive, YouTube, Vimeo</a:t>
            </a:r>
          </a:p>
          <a:p>
            <a:pPr>
              <a:defRPr b="1" sz="5000"/>
            </a:pPr>
            <a:r>
              <a:t>Music - Incompetech, Free Music Archive, CC Trax</a:t>
            </a:r>
          </a:p>
          <a:p>
            <a:pPr>
              <a:defRPr b="1" sz="5000"/>
            </a:pPr>
            <a:r>
              <a:t>Sound Effects - FreeSound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ring it all together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Bring it all together</a:t>
            </a:r>
          </a:p>
        </p:txBody>
      </p:sp>
      <p:sp>
        <p:nvSpPr>
          <p:cNvPr id="186" name="You could use Adobe Premier, Final Cut Pro X, Avid, or Vegas…"/>
          <p:cNvSpPr txBox="1"/>
          <p:nvPr>
            <p:ph type="body" idx="1"/>
          </p:nvPr>
        </p:nvSpPr>
        <p:spPr>
          <a:xfrm>
            <a:off x="926641" y="310455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>
                <a:solidFill>
                  <a:schemeClr val="accent5"/>
                </a:solidFill>
              </a:defRPr>
            </a:pPr>
            <a:r>
              <a:t>You could use Adobe Premier, Final Cut Pro X, Avid, or Vegas</a:t>
            </a:r>
          </a:p>
          <a:p>
            <a:pPr>
              <a:defRPr b="1" sz="5000"/>
            </a:pPr>
            <a:r>
              <a:t>Kdenlive - Linux only</a:t>
            </a:r>
          </a:p>
          <a:p>
            <a:pPr>
              <a:defRPr b="1" sz="5000"/>
            </a:pPr>
            <a:r>
              <a:t>Shotcut - Windows, Mac, Linux</a:t>
            </a:r>
          </a:p>
          <a:p>
            <a:pPr>
              <a:defRPr b="1" sz="5000"/>
            </a:pPr>
            <a:r>
              <a:t>Lightworks - Windows, Mac, Linux</a:t>
            </a:r>
          </a:p>
          <a:p>
            <a:pPr>
              <a:defRPr b="1" sz="5000"/>
            </a:pPr>
            <a:r>
              <a:t>iMovie - Mac only but </a:t>
            </a:r>
            <a:r>
              <a:rPr i="1"/>
              <a:t>free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inal thoughts and resources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/>
          <a:p>
            <a:pPr lvl="1" algn="l">
              <a:defRPr sz="10000"/>
            </a:pPr>
            <a:r>
              <a:t>Final thoughts and resources</a:t>
            </a:r>
          </a:p>
        </p:txBody>
      </p:sp>
      <p:sp>
        <p:nvSpPr>
          <p:cNvPr id="189" name="Keep and organise your digital assets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 sz="5000"/>
            </a:pPr>
            <a:r>
              <a:t>Keep and organise your digital assets</a:t>
            </a:r>
          </a:p>
          <a:p>
            <a:pPr lvl="1">
              <a:defRPr b="1" sz="5000"/>
            </a:pPr>
            <a:r>
              <a:t>Images, clips, voiceover, video, scripts, etc</a:t>
            </a:r>
          </a:p>
          <a:p>
            <a:pPr>
              <a:defRPr b="1" sz="5000"/>
            </a:pPr>
            <a:r>
              <a:t>3, 2, 1 backup - Three copies, two formats (places), one offsite</a:t>
            </a:r>
          </a:p>
          <a:p>
            <a:pPr>
              <a:defRPr b="1" sz="5000"/>
            </a:pPr>
            <a:r>
              <a:t>Keep your own database of credits, citations, etc</a:t>
            </a:r>
          </a:p>
          <a:p>
            <a:pPr>
              <a:defRPr b="1" sz="5000"/>
            </a:pPr>
            <a:r>
              <a:t>AlternativeTo.net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Hello.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Hello.</a:t>
            </a:r>
          </a:p>
        </p:txBody>
      </p:sp>
      <p:sp>
        <p:nvSpPr>
          <p:cNvPr id="126" name="My name is Dan and I like white text on dark backgrounds.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My name is Dan and I like white text on dark backgrounds.</a:t>
            </a:r>
          </a:p>
          <a:p>
            <a:pPr>
              <a:defRPr b="1"/>
            </a:pPr>
            <a:r>
              <a:t>I’ve worked in libraries for 23 years.</a:t>
            </a:r>
          </a:p>
          <a:p>
            <a:pPr>
              <a:defRPr b="1"/>
            </a:pPr>
            <a:r>
              <a:t>I’ve worked with Polaris for over 20 years.</a:t>
            </a:r>
          </a:p>
          <a:p>
            <a:pPr>
              <a:defRPr b="1"/>
            </a:pPr>
            <a:r>
              <a:t>I’ve been a Polaris instructor for ~16 years.</a:t>
            </a:r>
          </a:p>
          <a:p>
            <a:pPr>
              <a:defRPr b="1"/>
            </a:pPr>
            <a:r>
              <a:t>I’m a slider.</a:t>
            </a:r>
          </a:p>
        </p:txBody>
      </p:sp>
      <p:pic>
        <p:nvPicPr>
          <p:cNvPr id="127" name="Dan and Spike - Smaller.jpg" descr="Dan and Spike - Small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25307" y="5033157"/>
            <a:ext cx="10218820" cy="82602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shot 2019-04-28 at 11.19.36.png" descr="Screenshot 2019-04-28 at 11.19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21" y="5376"/>
            <a:ext cx="29681383" cy="19062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Daniel Messer cyberpunklibrarian@protonmail.com Mastodon: @cyberpunklibrarian@glammr.us Twitter: @bibrarian…"/>
          <p:cNvSpPr txBox="1"/>
          <p:nvPr>
            <p:ph type="body" idx="1"/>
          </p:nvPr>
        </p:nvSpPr>
        <p:spPr>
          <a:xfrm>
            <a:off x="926641" y="2526729"/>
            <a:ext cx="22530718" cy="8662542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5000"/>
            </a:pPr>
            <a:r>
              <a:rPr sz="7500"/>
              <a:t>Daniel Messer</a:t>
            </a:r>
            <a:br/>
            <a:r>
              <a:rPr sz="6000"/>
              <a:t>cyberpunklibrarian@protonmail.com</a:t>
            </a:r>
            <a:br>
              <a:rPr sz="6000"/>
            </a:br>
            <a:r>
              <a:rPr sz="6000"/>
              <a:t>Mastodon: @cyberpunklibrarian@glammr.us</a:t>
            </a:r>
            <a:br>
              <a:rPr sz="6000"/>
            </a:br>
            <a:r>
              <a:rPr sz="6000"/>
              <a:t>Twitter: @bibrarian</a:t>
            </a:r>
            <a:br>
              <a:rPr sz="6000"/>
            </a:br>
            <a:endParaRPr sz="6000"/>
          </a:p>
          <a:p>
            <a:pPr marL="0" indent="0" algn="ctr">
              <a:buSzTx/>
              <a:buNone/>
              <a:defRPr b="1" sz="6000"/>
            </a:pPr>
            <a:r>
              <a:t>cyberpunklibrarian.com</a:t>
            </a:r>
          </a:p>
          <a:p>
            <a:pPr marL="0" indent="0" algn="ctr">
              <a:buSzTx/>
              <a:buNone/>
              <a:defRPr b="1" sz="6000"/>
            </a:pPr>
            <a:r>
              <a:t>cyberpunklibrarian.com/iug2019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o don’t you hate it when you blow your entire budget on Leap?"/>
          <p:cNvSpPr txBox="1"/>
          <p:nvPr>
            <p:ph type="title"/>
          </p:nvPr>
        </p:nvSpPr>
        <p:spPr>
          <a:xfrm>
            <a:off x="811392" y="2716624"/>
            <a:ext cx="22761216" cy="8282752"/>
          </a:xfrm>
          <a:prstGeom prst="rect">
            <a:avLst/>
          </a:prstGeom>
        </p:spPr>
        <p:txBody>
          <a:bodyPr/>
          <a:lstStyle>
            <a:lvl1pPr>
              <a:defRPr sz="16400"/>
            </a:lvl1pPr>
          </a:lstStyle>
          <a:p>
            <a:pPr/>
            <a:r>
              <a:t>So don’t you hate it when you blow your entire budget on Leap?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nd now your training budget is thoughts, prayers, and a bottle of Scotch?…"/>
          <p:cNvSpPr txBox="1"/>
          <p:nvPr>
            <p:ph type="title"/>
          </p:nvPr>
        </p:nvSpPr>
        <p:spPr>
          <a:xfrm>
            <a:off x="811392" y="2864057"/>
            <a:ext cx="22761216" cy="7987886"/>
          </a:xfrm>
          <a:prstGeom prst="rect">
            <a:avLst/>
          </a:prstGeom>
        </p:spPr>
        <p:txBody>
          <a:bodyPr/>
          <a:lstStyle/>
          <a:p>
            <a:pPr defTabSz="681870">
              <a:defRPr sz="13612"/>
            </a:pPr>
            <a:r>
              <a:t>And now your training budget is thoughts, prayers, and a bottle of Scotch?</a:t>
            </a:r>
          </a:p>
          <a:p>
            <a:pPr defTabSz="681870">
              <a:defRPr sz="3320"/>
            </a:pPr>
            <a:r>
              <a:t>And you have to supply the Scotch.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Fear not, for we have FOSS!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Fear not, for we have FOSS!</a:t>
            </a:r>
          </a:p>
        </p:txBody>
      </p:sp>
      <p:sp>
        <p:nvSpPr>
          <p:cNvPr id="134" name="FOSS = Free and Open Source Software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FOSS = Free and Open Source Software</a:t>
            </a:r>
          </a:p>
          <a:p>
            <a:pPr lvl="1">
              <a:defRPr b="1"/>
            </a:pPr>
            <a:r>
              <a:t>Free </a:t>
            </a:r>
            <a:r>
              <a:rPr i="1"/>
              <a:t>and/or</a:t>
            </a:r>
            <a:r>
              <a:t> Open Source Software</a:t>
            </a:r>
          </a:p>
          <a:p>
            <a:pPr>
              <a:defRPr b="1"/>
            </a:pPr>
            <a:r>
              <a:t>Why buy what you can have now for nothing?</a:t>
            </a:r>
          </a:p>
          <a:p>
            <a:pPr>
              <a:defRPr b="1"/>
            </a:pPr>
            <a:r>
              <a:t>But waaaaaaaaait a second….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sn’t FOSS, like, Linux and stuff?"/>
          <p:cNvSpPr txBox="1"/>
          <p:nvPr>
            <p:ph type="title"/>
          </p:nvPr>
        </p:nvSpPr>
        <p:spPr>
          <a:xfrm>
            <a:off x="811392" y="357187"/>
            <a:ext cx="22761216" cy="1952626"/>
          </a:xfrm>
          <a:prstGeom prst="rect">
            <a:avLst/>
          </a:prstGeom>
        </p:spPr>
        <p:txBody>
          <a:bodyPr/>
          <a:lstStyle>
            <a:lvl1pPr algn="l">
              <a:defRPr sz="10000"/>
            </a:lvl1pPr>
          </a:lstStyle>
          <a:p>
            <a:pPr/>
            <a:r>
              <a:t>Isn’t FOSS, like, Linux and stuff?</a:t>
            </a:r>
          </a:p>
        </p:txBody>
      </p:sp>
      <p:sp>
        <p:nvSpPr>
          <p:cNvPr id="137" name="But I don’t want to do training on a black screen filled with green letters!…"/>
          <p:cNvSpPr txBox="1"/>
          <p:nvPr>
            <p:ph type="body" idx="1"/>
          </p:nvPr>
        </p:nvSpPr>
        <p:spPr>
          <a:xfrm>
            <a:off x="926641" y="2437804"/>
            <a:ext cx="22530718" cy="8840392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But I don’t want to do training on a black screen filled with green letters!</a:t>
            </a:r>
          </a:p>
          <a:p>
            <a:pPr>
              <a:defRPr b="1"/>
            </a:pPr>
            <a:r>
              <a:t>Linux is scary!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