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</p:sldIdLst>
  <p:sldSz cx="12192000" cy="6858000"/>
  <p:notesSz cx="6858000" cy="9144000"/>
  <p:defaultTextStyle>
    <a:lvl1pPr>
      <a:defRPr>
        <a:latin typeface="Calibri"/>
        <a:ea typeface="Calibri"/>
        <a:cs typeface="Calibri"/>
        <a:sym typeface="Calibri"/>
      </a:defRPr>
    </a:lvl1pPr>
    <a:lvl2pPr indent="457200">
      <a:defRPr>
        <a:latin typeface="Calibri"/>
        <a:ea typeface="Calibri"/>
        <a:cs typeface="Calibri"/>
        <a:sym typeface="Calibri"/>
      </a:defRPr>
    </a:lvl2pPr>
    <a:lvl3pPr indent="914400">
      <a:defRPr>
        <a:latin typeface="Calibri"/>
        <a:ea typeface="Calibri"/>
        <a:cs typeface="Calibri"/>
        <a:sym typeface="Calibri"/>
      </a:defRPr>
    </a:lvl3pPr>
    <a:lvl4pPr indent="1371600">
      <a:defRPr>
        <a:latin typeface="Calibri"/>
        <a:ea typeface="Calibri"/>
        <a:cs typeface="Calibri"/>
        <a:sym typeface="Calibri"/>
      </a:defRPr>
    </a:lvl4pPr>
    <a:lvl5pPr indent="1828800">
      <a:defRPr>
        <a:latin typeface="Calibri"/>
        <a:ea typeface="Calibri"/>
        <a:cs typeface="Calibri"/>
        <a:sym typeface="Calibri"/>
      </a:defRPr>
    </a:lvl5pPr>
    <a:lvl6pPr indent="2286000">
      <a:defRPr>
        <a:latin typeface="Calibri"/>
        <a:ea typeface="Calibri"/>
        <a:cs typeface="Calibri"/>
        <a:sym typeface="Calibri"/>
      </a:defRPr>
    </a:lvl6pPr>
    <a:lvl7pPr indent="2743200">
      <a:defRPr>
        <a:latin typeface="Calibri"/>
        <a:ea typeface="Calibri"/>
        <a:cs typeface="Calibri"/>
        <a:sym typeface="Calibri"/>
      </a:defRPr>
    </a:lvl7pPr>
    <a:lvl8pPr indent="3200400">
      <a:defRPr>
        <a:latin typeface="Calibri"/>
        <a:ea typeface="Calibri"/>
        <a:cs typeface="Calibri"/>
        <a:sym typeface="Calibri"/>
      </a:defRPr>
    </a:lvl8pPr>
    <a:lvl9pPr indent="3657600">
      <a:defRPr>
        <a:latin typeface="Calibri"/>
        <a:ea typeface="Calibri"/>
        <a:cs typeface="Calibri"/>
        <a:sym typeface="Calibri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0DEEF"/>
          </a:solidFill>
        </a:fill>
      </a:tcStyle>
    </a:wholeTbl>
    <a:band2H>
      <a:tcTxStyle b="def" i="def"/>
      <a:tcStyle>
        <a:tcBdr/>
        <a:fill>
          <a:solidFill>
            <a:srgbClr val="E9EFF7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B9BD5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B9BD5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5B9BD5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E0E0E0"/>
          </a:solidFill>
        </a:fill>
      </a:tcStyle>
    </a:wholeTbl>
    <a:band2H>
      <a:tcTxStyle b="def" i="def"/>
      <a:tcStyle>
        <a:tcBdr/>
        <a:fill>
          <a:solidFill>
            <a:srgbClr val="F0F0F0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A5A5A5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D4E2CE"/>
          </a:solidFill>
        </a:fill>
      </a:tcStyle>
    </a:wholeTbl>
    <a:band2H>
      <a:tcTxStyle b="def" i="def"/>
      <a:tcStyle>
        <a:tcBdr/>
        <a:fill>
          <a:solidFill>
            <a:srgbClr val="EBF1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70AD47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B9BD5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B9BD5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>
            <a:srgbClr val="CACACA"/>
          </a:solidFill>
        </a:fill>
      </a:tcStyle>
    </a:wholeTbl>
    <a:band2H>
      <a:tcTxStyle b="def" i="def"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38100" cap="flat">
              <a:solidFill>
                <a:srgbClr val="FFFFFF"/>
              </a:solidFill>
              <a:prstDash val="solid"/>
              <a:bevel/>
            </a:ln>
          </a:top>
          <a:bottom>
            <a:ln w="127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bevel/>
            </a:ln>
          </a:left>
          <a:right>
            <a:ln w="12700" cap="flat">
              <a:solidFill>
                <a:srgbClr val="FFFFFF"/>
              </a:solidFill>
              <a:prstDash val="solid"/>
              <a:bevel/>
            </a:ln>
          </a:right>
          <a:top>
            <a:ln w="12700" cap="flat">
              <a:solidFill>
                <a:srgbClr val="FFFFFF"/>
              </a:solidFill>
              <a:prstDash val="solid"/>
              <a:bevel/>
            </a:ln>
          </a:top>
          <a:bottom>
            <a:ln w="38100" cap="flat">
              <a:solidFill>
                <a:srgbClr val="FFFFFF"/>
              </a:solidFill>
              <a:prstDash val="solid"/>
              <a:bevel/>
            </a:ln>
          </a:bottom>
          <a:insideH>
            <a:ln w="12700" cap="flat">
              <a:solidFill>
                <a:srgbClr val="FFFFFF"/>
              </a:solidFill>
              <a:prstDash val="solid"/>
              <a:bevel/>
            </a:ln>
          </a:insideH>
          <a:insideV>
            <a:ln w="12700" cap="flat">
              <a:solidFill>
                <a:srgbClr val="FFFFFF"/>
              </a:solidFill>
              <a:prstDash val="solid"/>
              <a:bevel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50800" cap="flat">
              <a:solidFill>
                <a:srgbClr val="000000"/>
              </a:solidFill>
              <a:prstDash val="solid"/>
              <a:bevel/>
            </a:ln>
          </a:top>
          <a:bottom>
            <a:ln w="127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bevel/>
            </a:ln>
          </a:left>
          <a:right>
            <a:ln w="12700" cap="flat">
              <a:solidFill>
                <a:srgbClr val="000000"/>
              </a:solidFill>
              <a:prstDash val="solid"/>
              <a:bevel/>
            </a:ln>
          </a:right>
          <a:top>
            <a:ln w="12700" cap="flat">
              <a:solidFill>
                <a:srgbClr val="000000"/>
              </a:solidFill>
              <a:prstDash val="solid"/>
              <a:bevel/>
            </a:ln>
          </a:top>
          <a:bottom>
            <a:ln w="25400" cap="flat">
              <a:solidFill>
                <a:srgbClr val="000000"/>
              </a:solidFill>
              <a:prstDash val="solid"/>
              <a:bevel/>
            </a:ln>
          </a:bottom>
          <a:insideH>
            <a:ln w="12700" cap="flat">
              <a:solidFill>
                <a:srgbClr val="000000"/>
              </a:solidFill>
              <a:prstDash val="solid"/>
              <a:bevel/>
            </a:ln>
          </a:insideH>
          <a:insideV>
            <a:ln w="12700" cap="flat">
              <a:solidFill>
                <a:srgbClr val="000000"/>
              </a:solidFill>
              <a:prstDash val="solid"/>
              <a:bevel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47" name="Shape 4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/>
          <p:nvPr>
            <p:ph type="title"/>
          </p:nvPr>
        </p:nvSpPr>
        <p:spPr>
          <a:xfrm>
            <a:off x="1524000" y="0"/>
            <a:ext cx="9144000" cy="3509963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7" name="Shape 7"/>
          <p:cNvSpPr/>
          <p:nvPr>
            <p:ph type="body" idx="1"/>
          </p:nvPr>
        </p:nvSpPr>
        <p:spPr>
          <a:xfrm>
            <a:off x="1524000" y="3602037"/>
            <a:ext cx="9144000" cy="32559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Body Level One</a:t>
            </a:r>
            <a:endParaRPr sz="2400"/>
          </a:p>
          <a:p>
            <a:pPr lvl="1">
              <a:defRPr sz="1800"/>
            </a:pPr>
            <a:r>
              <a:rPr sz="2400"/>
              <a:t>Body Level Two</a:t>
            </a:r>
            <a:endParaRPr sz="2400"/>
          </a:p>
          <a:p>
            <a:pPr lvl="2">
              <a:defRPr sz="1800"/>
            </a:pPr>
            <a:r>
              <a:rPr sz="2400"/>
              <a:t>Body Level Three</a:t>
            </a:r>
            <a:endParaRPr sz="2400"/>
          </a:p>
          <a:p>
            <a:pPr lvl="3">
              <a:defRPr sz="1800"/>
            </a:pPr>
            <a:r>
              <a:rPr sz="2400"/>
              <a:t>Body Level Four</a:t>
            </a:r>
            <a:endParaRPr sz="2400"/>
          </a:p>
          <a:p>
            <a:pPr lvl="4">
              <a:defRPr sz="1800"/>
            </a:pPr>
            <a:r>
              <a:rPr sz="2400"/>
              <a:t>Body Level Five</a:t>
            </a:r>
          </a:p>
        </p:txBody>
      </p:sp>
      <p:sp>
        <p:nvSpPr>
          <p:cNvPr id="8" name="Shape 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40" name="Shape 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type="title"/>
          </p:nvPr>
        </p:nvSpPr>
        <p:spPr>
          <a:xfrm>
            <a:off x="8724900" y="0"/>
            <a:ext cx="2628900" cy="6542088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44" name="Shape 44"/>
          <p:cNvSpPr/>
          <p:nvPr>
            <p:ph type="body" idx="1"/>
          </p:nvPr>
        </p:nvSpPr>
        <p:spPr>
          <a:xfrm>
            <a:off x="838200" y="365125"/>
            <a:ext cx="7734300" cy="64928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  <p:sp>
        <p:nvSpPr>
          <p:cNvPr id="45" name="Shape 4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11" name="Shape 1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  <p:sp>
        <p:nvSpPr>
          <p:cNvPr id="12" name="Shape 12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type="title"/>
          </p:nvPr>
        </p:nvSpPr>
        <p:spPr>
          <a:xfrm>
            <a:off x="831850" y="0"/>
            <a:ext cx="10515600" cy="45624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5" name="Shape 15"/>
          <p:cNvSpPr/>
          <p:nvPr>
            <p:ph type="body" idx="1"/>
          </p:nvPr>
        </p:nvSpPr>
        <p:spPr>
          <a:xfrm>
            <a:off x="831850" y="4589462"/>
            <a:ext cx="10515600" cy="226853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Body Level One</a:t>
            </a:r>
            <a:endParaRPr sz="2400">
              <a:solidFill>
                <a:srgbClr val="888888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Body Level Two</a:t>
            </a:r>
            <a:endParaRPr sz="2400">
              <a:solidFill>
                <a:srgbClr val="888888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Body Level Three</a:t>
            </a:r>
            <a:endParaRPr sz="2400">
              <a:solidFill>
                <a:srgbClr val="888888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Body Level Four</a:t>
            </a:r>
            <a:endParaRPr sz="2400">
              <a:solidFill>
                <a:srgbClr val="888888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2400">
                <a:solidFill>
                  <a:srgbClr val="888888"/>
                </a:solidFill>
              </a:rPr>
              <a:t>Body Level Five</a:t>
            </a:r>
          </a:p>
        </p:txBody>
      </p:sp>
      <p:sp>
        <p:nvSpPr>
          <p:cNvPr id="16" name="Shape 1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xfrm>
            <a:off x="838200" y="1825625"/>
            <a:ext cx="5181600" cy="503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  <p:sp>
        <p:nvSpPr>
          <p:cNvPr id="20" name="Shape 2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>
            <p:ph type="title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23" name="Shape 23"/>
          <p:cNvSpPr/>
          <p:nvPr>
            <p:ph type="body" idx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b="1" sz="2400"/>
            </a:lvl1pPr>
            <a:lvl2pPr marL="0" indent="457200">
              <a:buSzTx/>
              <a:buFontTx/>
              <a:buNone/>
              <a:defRPr b="1" sz="2400"/>
            </a:lvl2pPr>
            <a:lvl3pPr marL="0" indent="914400">
              <a:buSzTx/>
              <a:buFontTx/>
              <a:buNone/>
              <a:defRPr b="1" sz="2400"/>
            </a:lvl3pPr>
            <a:lvl4pPr marL="0" indent="1371600">
              <a:buSzTx/>
              <a:buFontTx/>
              <a:buNone/>
              <a:defRPr b="1" sz="2400"/>
            </a:lvl4pPr>
            <a:lvl5pPr marL="0" indent="1828800">
              <a:buSzTx/>
              <a:buFontTx/>
              <a:buNone/>
              <a:defRPr b="1" sz="2400"/>
            </a:lvl5pPr>
          </a:lstStyle>
          <a:p>
            <a:pPr lvl="0">
              <a:defRPr b="0" sz="1800"/>
            </a:pPr>
            <a:r>
              <a:rPr b="1" sz="2400"/>
              <a:t>Body Level One</a:t>
            </a:r>
            <a:endParaRPr b="1" sz="2400"/>
          </a:p>
          <a:p>
            <a:pPr lvl="1">
              <a:defRPr b="0" sz="1800"/>
            </a:pPr>
            <a:r>
              <a:rPr b="1" sz="2400"/>
              <a:t>Body Level Two</a:t>
            </a:r>
            <a:endParaRPr b="1" sz="2400"/>
          </a:p>
          <a:p>
            <a:pPr lvl="2">
              <a:defRPr b="0" sz="1800"/>
            </a:pPr>
            <a:r>
              <a:rPr b="1" sz="2400"/>
              <a:t>Body Level Three</a:t>
            </a:r>
            <a:endParaRPr b="1" sz="2400"/>
          </a:p>
          <a:p>
            <a:pPr lvl="3">
              <a:defRPr b="0" sz="1800"/>
            </a:pPr>
            <a:r>
              <a:rPr b="1" sz="2400"/>
              <a:t>Body Level Four</a:t>
            </a:r>
            <a:endParaRPr b="1" sz="2400"/>
          </a:p>
          <a:p>
            <a:pPr lvl="4">
              <a:defRPr b="0" sz="1800"/>
            </a:pPr>
            <a:r>
              <a:rPr b="1" sz="2400"/>
              <a:t>Body Level Five</a:t>
            </a:r>
          </a:p>
        </p:txBody>
      </p:sp>
      <p:sp>
        <p:nvSpPr>
          <p:cNvPr id="24" name="Shape 24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27" name="Shape 2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type="title"/>
          </p:nvPr>
        </p:nvSpPr>
        <p:spPr>
          <a:xfrm>
            <a:off x="839787" y="0"/>
            <a:ext cx="3932239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Title Text</a:t>
            </a:r>
          </a:p>
        </p:txBody>
      </p:sp>
      <p:sp>
        <p:nvSpPr>
          <p:cNvPr id="32" name="Shape 32"/>
          <p:cNvSpPr/>
          <p:nvPr>
            <p:ph type="body" idx="1"/>
          </p:nvPr>
        </p:nvSpPr>
        <p:spPr>
          <a:xfrm>
            <a:off x="5183187" y="987425"/>
            <a:ext cx="6172201" cy="587057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457" indent="-261257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  <p:sp>
        <p:nvSpPr>
          <p:cNvPr id="33" name="Shape 3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/>
          <p:nvPr>
            <p:ph type="title"/>
          </p:nvPr>
        </p:nvSpPr>
        <p:spPr>
          <a:xfrm>
            <a:off x="839787" y="0"/>
            <a:ext cx="3932239" cy="20574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Title Text</a:t>
            </a:r>
          </a:p>
        </p:txBody>
      </p:sp>
      <p:sp>
        <p:nvSpPr>
          <p:cNvPr id="36" name="Shape 36"/>
          <p:cNvSpPr/>
          <p:nvPr>
            <p:ph type="body" idx="1"/>
          </p:nvPr>
        </p:nvSpPr>
        <p:spPr>
          <a:xfrm>
            <a:off x="839787" y="2057400"/>
            <a:ext cx="3932239" cy="4800600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Body Level One</a:t>
            </a:r>
            <a:endParaRPr sz="1600"/>
          </a:p>
          <a:p>
            <a:pPr lvl="1">
              <a:defRPr sz="1800"/>
            </a:pPr>
            <a:r>
              <a:rPr sz="1600"/>
              <a:t>Body Level Two</a:t>
            </a:r>
            <a:endParaRPr sz="1600"/>
          </a:p>
          <a:p>
            <a:pPr lvl="2">
              <a:defRPr sz="1800"/>
            </a:pPr>
            <a:r>
              <a:rPr sz="1600"/>
              <a:t>Body Level Three</a:t>
            </a:r>
            <a:endParaRPr sz="1600"/>
          </a:p>
          <a:p>
            <a:pPr lvl="3">
              <a:defRPr sz="1800"/>
            </a:pPr>
            <a:r>
              <a:rPr sz="1600"/>
              <a:t>Body Level Four</a:t>
            </a:r>
            <a:endParaRPr sz="1600"/>
          </a:p>
          <a:p>
            <a:pPr lvl="4">
              <a:defRPr sz="1800"/>
            </a:pPr>
            <a:r>
              <a:rPr sz="1600"/>
              <a:t>Body Level Five</a:t>
            </a:r>
          </a:p>
        </p:txBody>
      </p:sp>
      <p:sp>
        <p:nvSpPr>
          <p:cNvPr id="37" name="Shape 37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/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838200" y="230187"/>
            <a:ext cx="10515600" cy="159543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normAutofit fontScale="100000" lnSpcReduction="0"/>
          </a:bodyPr>
          <a:lstStyle/>
          <a:p>
            <a:pPr lvl="0">
              <a:defRPr sz="1800"/>
            </a:pPr>
            <a:r>
              <a:rPr sz="44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838200" y="1825625"/>
            <a:ext cx="10515600" cy="50323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normAutofit fontScale="100000" lnSpcReduction="0"/>
          </a:bodyPr>
          <a:lstStyle/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8610600" y="6404292"/>
            <a:ext cx="2743200" cy="26924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pPr lvl="0"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ransition spd="med" advClick="1"/>
  <p:txStyles>
    <p:titleStyle>
      <a:lvl1pPr>
        <a:lnSpc>
          <a:spcPct val="90000"/>
        </a:lnSpc>
        <a:defRPr sz="4400">
          <a:latin typeface="Calibri Light"/>
          <a:ea typeface="Calibri Light"/>
          <a:cs typeface="Calibri Light"/>
          <a:sym typeface="Calibri Light"/>
        </a:defRPr>
      </a:lvl1pPr>
      <a:lvl2pPr>
        <a:lnSpc>
          <a:spcPct val="90000"/>
        </a:lnSpc>
        <a:defRPr sz="4400">
          <a:latin typeface="Calibri Light"/>
          <a:ea typeface="Calibri Light"/>
          <a:cs typeface="Calibri Light"/>
          <a:sym typeface="Calibri Light"/>
        </a:defRPr>
      </a:lvl2pPr>
      <a:lvl3pPr>
        <a:lnSpc>
          <a:spcPct val="90000"/>
        </a:lnSpc>
        <a:defRPr sz="4400">
          <a:latin typeface="Calibri Light"/>
          <a:ea typeface="Calibri Light"/>
          <a:cs typeface="Calibri Light"/>
          <a:sym typeface="Calibri Light"/>
        </a:defRPr>
      </a:lvl3pPr>
      <a:lvl4pPr>
        <a:lnSpc>
          <a:spcPct val="90000"/>
        </a:lnSpc>
        <a:defRPr sz="4400">
          <a:latin typeface="Calibri Light"/>
          <a:ea typeface="Calibri Light"/>
          <a:cs typeface="Calibri Light"/>
          <a:sym typeface="Calibri Light"/>
        </a:defRPr>
      </a:lvl4pPr>
      <a:lvl5pPr>
        <a:lnSpc>
          <a:spcPct val="90000"/>
        </a:lnSpc>
        <a:defRPr sz="4400">
          <a:latin typeface="Calibri Light"/>
          <a:ea typeface="Calibri Light"/>
          <a:cs typeface="Calibri Light"/>
          <a:sym typeface="Calibri Light"/>
        </a:defRPr>
      </a:lvl5pPr>
      <a:lvl6pPr>
        <a:lnSpc>
          <a:spcPct val="90000"/>
        </a:lnSpc>
        <a:defRPr sz="4400">
          <a:latin typeface="Calibri Light"/>
          <a:ea typeface="Calibri Light"/>
          <a:cs typeface="Calibri Light"/>
          <a:sym typeface="Calibri Light"/>
        </a:defRPr>
      </a:lvl6pPr>
      <a:lvl7pPr>
        <a:lnSpc>
          <a:spcPct val="90000"/>
        </a:lnSpc>
        <a:defRPr sz="4400">
          <a:latin typeface="Calibri Light"/>
          <a:ea typeface="Calibri Light"/>
          <a:cs typeface="Calibri Light"/>
          <a:sym typeface="Calibri Light"/>
        </a:defRPr>
      </a:lvl7pPr>
      <a:lvl8pPr>
        <a:lnSpc>
          <a:spcPct val="90000"/>
        </a:lnSpc>
        <a:defRPr sz="4400">
          <a:latin typeface="Calibri Light"/>
          <a:ea typeface="Calibri Light"/>
          <a:cs typeface="Calibri Light"/>
          <a:sym typeface="Calibri Light"/>
        </a:defRPr>
      </a:lvl8pPr>
      <a:lvl9pPr>
        <a:lnSpc>
          <a:spcPct val="90000"/>
        </a:lnSpc>
        <a:defRPr sz="4400">
          <a:latin typeface="Calibri Light"/>
          <a:ea typeface="Calibri Light"/>
          <a:cs typeface="Calibri Light"/>
          <a:sym typeface="Calibri Light"/>
        </a:defRPr>
      </a:lvl9pPr>
    </p:titleStyle>
    <p:bodyStyle>
      <a:lvl1pPr marL="228600" indent="-228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1pPr>
      <a:lvl2pPr marL="723900" indent="-2667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2pPr>
      <a:lvl3pPr marL="1234439" indent="-320039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3pPr>
      <a:lvl4pPr marL="17272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4pPr>
      <a:lvl5pPr marL="21844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5pPr>
      <a:lvl6pPr marL="26416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6pPr>
      <a:lvl7pPr marL="30988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7pPr>
      <a:lvl8pPr marL="35560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8pPr>
      <a:lvl9pPr marL="4013200" indent="-355600">
        <a:lnSpc>
          <a:spcPct val="90000"/>
        </a:lnSpc>
        <a:spcBef>
          <a:spcPts val="1000"/>
        </a:spcBef>
        <a:buSzPct val="100000"/>
        <a:buFont typeface="Arial"/>
        <a:buChar char="•"/>
        <a:defRPr sz="2800">
          <a:latin typeface="Calibri"/>
          <a:ea typeface="Calibri"/>
          <a:cs typeface="Calibri"/>
          <a:sym typeface="Calibri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/>
        </p:nvSpPr>
        <p:spPr>
          <a:xfrm>
            <a:off x="5272042" y="3993024"/>
            <a:ext cx="6911341" cy="967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b="1" sz="3200">
                <a:solidFill>
                  <a:srgbClr val="FFFFFF"/>
                </a:solidFill>
              </a:rPr>
              <a:t>Advanced PowerPAC Customization</a:t>
            </a:r>
            <a:endParaRPr b="1" sz="3200">
              <a:solidFill>
                <a:srgbClr val="FFFFFF"/>
              </a:solidFill>
            </a:endParaRPr>
          </a:p>
          <a:p>
            <a:pPr lvl="0"/>
            <a:r>
              <a:rPr sz="2800">
                <a:solidFill>
                  <a:srgbClr val="FFFFFF"/>
                </a:solidFill>
              </a:rPr>
              <a:t>Diving deep into your portal</a:t>
            </a:r>
          </a:p>
        </p:txBody>
      </p:sp>
      <p:sp>
        <p:nvSpPr>
          <p:cNvPr id="50" name="Shape 50"/>
          <p:cNvSpPr/>
          <p:nvPr/>
        </p:nvSpPr>
        <p:spPr>
          <a:xfrm>
            <a:off x="5271575" y="5206460"/>
            <a:ext cx="6234942" cy="1310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/>
            <a:r>
              <a:rPr b="1" sz="2800">
                <a:solidFill>
                  <a:srgbClr val="FFFFFF"/>
                </a:solidFill>
              </a:rPr>
              <a:t>Daniel Messer – Cyberpunk Librarian</a:t>
            </a:r>
            <a:endParaRPr b="1" sz="2800">
              <a:solidFill>
                <a:srgbClr val="FFFFFF"/>
              </a:solidFill>
            </a:endParaRPr>
          </a:p>
          <a:p>
            <a:pPr lvl="0"/>
            <a:r>
              <a:rPr b="1" sz="2800">
                <a:solidFill>
                  <a:srgbClr val="FFFFFF"/>
                </a:solidFill>
              </a:rPr>
              <a:t>Web Content Manager</a:t>
            </a:r>
            <a:endParaRPr b="1" sz="2800">
              <a:solidFill>
                <a:srgbClr val="FFFFFF"/>
              </a:solidFill>
            </a:endParaRPr>
          </a:p>
          <a:p>
            <a:pPr lvl="0"/>
            <a:r>
              <a:rPr b="1" sz="2800">
                <a:solidFill>
                  <a:srgbClr val="FFFFFF"/>
                </a:solidFill>
              </a:rPr>
              <a:t>Maricopa County Library District</a:t>
            </a:r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/>
        </p:nvSpPr>
        <p:spPr>
          <a:xfrm>
            <a:off x="560705" y="1168957"/>
            <a:ext cx="11070591" cy="19710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b="1" sz="3200">
                <a:solidFill>
                  <a:srgbClr val="FFFFFF"/>
                </a:solidFill>
              </a:rPr>
              <a:t>You may feel like you have to take some notes, but wait!</a:t>
            </a:r>
            <a:endParaRPr b="1" sz="3200">
              <a:solidFill>
                <a:srgbClr val="FFFFFF"/>
              </a:solidFill>
            </a:endParaRPr>
          </a:p>
          <a:p>
            <a:pPr lvl="0" algn="ctr"/>
            <a:endParaRPr b="1" sz="3200">
              <a:solidFill>
                <a:srgbClr val="FFFFFF"/>
              </a:solidFill>
            </a:endParaRPr>
          </a:p>
          <a:p>
            <a:pPr lvl="0" algn="ctr"/>
            <a:r>
              <a:rPr b="1" sz="3200">
                <a:solidFill>
                  <a:srgbClr val="FFFFFF"/>
                </a:solidFill>
              </a:rPr>
              <a:t>Didn’t I tell you about how much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I love web delivered content?</a:t>
            </a:r>
          </a:p>
        </p:txBody>
      </p:sp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/>
        </p:nvSpPr>
        <p:spPr>
          <a:xfrm>
            <a:off x="560705" y="1168955"/>
            <a:ext cx="11070591" cy="41173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b="1" sz="3200">
                <a:solidFill>
                  <a:srgbClr val="FFFFFF"/>
                </a:solidFill>
              </a:rPr>
              <a:t>You may feel like you have to take some notes, but wait!</a:t>
            </a:r>
            <a:endParaRPr b="1" sz="3200">
              <a:solidFill>
                <a:srgbClr val="FFFFFF"/>
              </a:solidFill>
            </a:endParaRPr>
          </a:p>
          <a:p>
            <a:pPr lvl="0" algn="ctr"/>
            <a:endParaRPr b="1" sz="3200">
              <a:solidFill>
                <a:srgbClr val="FFFFFF"/>
              </a:solidFill>
            </a:endParaRPr>
          </a:p>
          <a:p>
            <a:pPr lvl="0" algn="ctr"/>
            <a:r>
              <a:rPr b="1" sz="3200">
                <a:solidFill>
                  <a:srgbClr val="FFFFFF"/>
                </a:solidFill>
              </a:rPr>
              <a:t>Didn’t I tell you about how much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I love web delivered content?</a:t>
            </a:r>
            <a:endParaRPr b="1" sz="3200">
              <a:solidFill>
                <a:srgbClr val="FFFFFF"/>
              </a:solidFill>
            </a:endParaRPr>
          </a:p>
          <a:p>
            <a:pPr lvl="0" algn="ctr"/>
            <a:endParaRPr b="1" sz="3200">
              <a:solidFill>
                <a:srgbClr val="FFFFFF"/>
              </a:solidFill>
            </a:endParaRPr>
          </a:p>
          <a:p>
            <a:pPr lvl="0" algn="ctr"/>
            <a:r>
              <a:rPr b="1" sz="3200">
                <a:solidFill>
                  <a:srgbClr val="FFFFFF"/>
                </a:solidFill>
              </a:rPr>
              <a:t>You should just go to</a:t>
            </a:r>
            <a:endParaRPr b="1" sz="3200">
              <a:solidFill>
                <a:srgbClr val="FFFFFF"/>
              </a:solidFill>
            </a:endParaRPr>
          </a:p>
          <a:p>
            <a:pPr lvl="0" algn="ctr"/>
            <a:r>
              <a:rPr b="1" sz="5000">
                <a:solidFill>
                  <a:srgbClr val="FFFFFF"/>
                </a:solidFill>
              </a:rPr>
              <a:t>cyberpunklibrarian.com/powerpac</a:t>
            </a:r>
            <a:endParaRPr b="1" sz="3200">
              <a:solidFill>
                <a:srgbClr val="FFFFFF"/>
              </a:solidFill>
            </a:endParaRPr>
          </a:p>
          <a:p>
            <a:pPr lvl="0" algn="ctr"/>
            <a:r>
              <a:rPr b="1" sz="3200">
                <a:solidFill>
                  <a:srgbClr val="FFFFFF"/>
                </a:solidFill>
              </a:rPr>
              <a:t>and pick up </a:t>
            </a:r>
            <a:r>
              <a:rPr b="1" i="1" sz="3200">
                <a:solidFill>
                  <a:srgbClr val="FFFFFF"/>
                </a:solidFill>
              </a:rPr>
              <a:t>everything.</a:t>
            </a:r>
          </a:p>
        </p:txBody>
      </p:sp>
    </p:spTree>
  </p:cSld>
  <p:clrMapOvr>
    <a:masterClrMapping/>
  </p:clrMapOvr>
  <p:transition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/>
        </p:nvSpPr>
        <p:spPr>
          <a:xfrm>
            <a:off x="2029267" y="923311"/>
            <a:ext cx="5884625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4000"/>
            </a:lvl1pPr>
          </a:lstStyle>
          <a:p>
            <a:pPr lvl="0">
              <a:defRPr b="0" sz="1800"/>
            </a:pPr>
            <a:r>
              <a:rPr b="1" sz="4000"/>
              <a:t>Where I’m coming from:</a:t>
            </a:r>
          </a:p>
        </p:txBody>
      </p:sp>
      <p:sp>
        <p:nvSpPr>
          <p:cNvPr id="71" name="Shape 71"/>
          <p:cNvSpPr/>
          <p:nvPr/>
        </p:nvSpPr>
        <p:spPr>
          <a:xfrm>
            <a:off x="937876" y="2712612"/>
            <a:ext cx="7253019" cy="561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 marL="320842" indent="-320842">
              <a:buSzPct val="100000"/>
              <a:buChar char="•"/>
              <a:defRPr b="1" sz="3200"/>
            </a:lvl1pPr>
          </a:lstStyle>
          <a:p>
            <a:pPr lvl="0">
              <a:defRPr b="0" sz="1800"/>
            </a:pPr>
            <a:r>
              <a:rPr b="1" sz="3200"/>
              <a:t>We have 17 very different branches</a:t>
            </a:r>
          </a:p>
        </p:txBody>
      </p:sp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/>
          <p:nvPr/>
        </p:nvSpPr>
        <p:spPr>
          <a:xfrm>
            <a:off x="2029267" y="923311"/>
            <a:ext cx="5884625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4000"/>
            </a:lvl1pPr>
          </a:lstStyle>
          <a:p>
            <a:pPr lvl="0">
              <a:defRPr b="0" sz="1800"/>
            </a:pPr>
            <a:r>
              <a:rPr b="1" sz="4000"/>
              <a:t>Where I’m coming from:</a:t>
            </a:r>
          </a:p>
        </p:txBody>
      </p:sp>
      <p:sp>
        <p:nvSpPr>
          <p:cNvPr id="74" name="Shape 74"/>
          <p:cNvSpPr/>
          <p:nvPr/>
        </p:nvSpPr>
        <p:spPr>
          <a:xfrm>
            <a:off x="937876" y="2712612"/>
            <a:ext cx="8067407" cy="1501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marL="320842" indent="-320842">
              <a:buSzPct val="100000"/>
              <a:buChar char="•"/>
            </a:pPr>
            <a:r>
              <a:rPr b="1" sz="3200"/>
              <a:t>We have 17 very different branches</a:t>
            </a:r>
            <a:endParaRPr b="1" sz="3200"/>
          </a:p>
          <a:p>
            <a:pPr lvl="0" marL="320842" indent="-320842">
              <a:buSzPct val="100000"/>
              <a:buChar char="•"/>
            </a:pPr>
            <a:r>
              <a:rPr b="1" sz="3200"/>
              <a:t>Those branches are highly event driven</a:t>
            </a:r>
            <a:endParaRPr b="1" sz="3200"/>
          </a:p>
        </p:txBody>
      </p:sp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Shape 76"/>
          <p:cNvSpPr/>
          <p:nvPr/>
        </p:nvSpPr>
        <p:spPr>
          <a:xfrm>
            <a:off x="2029267" y="923311"/>
            <a:ext cx="5884625" cy="6883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4000"/>
            </a:lvl1pPr>
          </a:lstStyle>
          <a:p>
            <a:pPr lvl="0">
              <a:defRPr b="0" sz="1800"/>
            </a:pPr>
            <a:r>
              <a:rPr b="1" sz="4000"/>
              <a:t>Where I’m coming from:</a:t>
            </a:r>
          </a:p>
        </p:txBody>
      </p:sp>
      <p:sp>
        <p:nvSpPr>
          <p:cNvPr id="77" name="Shape 77"/>
          <p:cNvSpPr/>
          <p:nvPr/>
        </p:nvSpPr>
        <p:spPr>
          <a:xfrm>
            <a:off x="937876" y="2712612"/>
            <a:ext cx="8067407" cy="1971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marL="320842" indent="-320842">
              <a:buSzPct val="100000"/>
              <a:buChar char="•"/>
            </a:pPr>
            <a:r>
              <a:rPr b="1" sz="3200"/>
              <a:t>We have 17 very different branches</a:t>
            </a:r>
            <a:endParaRPr b="1" sz="3200"/>
          </a:p>
          <a:p>
            <a:pPr lvl="0" marL="320842" indent="-320842">
              <a:buSzPct val="100000"/>
              <a:buChar char="•"/>
            </a:pPr>
            <a:r>
              <a:rPr b="1" sz="3200"/>
              <a:t>Those branches are highly event driven</a:t>
            </a:r>
            <a:endParaRPr b="1" sz="3200"/>
          </a:p>
          <a:p>
            <a:pPr lvl="0" marL="320842" indent="-320842">
              <a:buSzPct val="100000"/>
              <a:buChar char="•"/>
            </a:pPr>
            <a:r>
              <a:rPr b="1" sz="3200"/>
              <a:t>We run incredibly lean on staffing</a:t>
            </a:r>
            <a:endParaRPr b="1" sz="3200"/>
          </a:p>
        </p:txBody>
      </p:sp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Shape 79"/>
          <p:cNvSpPr/>
          <p:nvPr/>
        </p:nvSpPr>
        <p:spPr>
          <a:xfrm>
            <a:off x="281691" y="1611617"/>
            <a:ext cx="6693693" cy="5359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b="1" sz="3000">
                <a:solidFill>
                  <a:srgbClr val="FFFFFF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3000">
                <a:solidFill>
                  <a:srgbClr val="FFFFFF"/>
                </a:solidFill>
              </a:rPr>
              <a:t>We’re going to do some crazy things:</a:t>
            </a:r>
          </a:p>
        </p:txBody>
      </p:sp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/>
        </p:nvSpPr>
        <p:spPr>
          <a:xfrm>
            <a:off x="261228" y="1601992"/>
            <a:ext cx="10592804" cy="14249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rPr b="1" sz="3000">
                <a:solidFill>
                  <a:srgbClr val="FFFFFF"/>
                </a:solidFill>
              </a:rPr>
              <a:t>We’re going to do some crazy things:</a:t>
            </a:r>
            <a:endParaRPr b="1"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Change the default.aspx file to include a better portal with</a:t>
            </a:r>
            <a:br>
              <a:rPr sz="3000">
                <a:solidFill>
                  <a:srgbClr val="FFFFFF"/>
                </a:solidFill>
              </a:rPr>
            </a:br>
            <a:r>
              <a:rPr sz="3000">
                <a:solidFill>
                  <a:srgbClr val="FFFFFF"/>
                </a:solidFill>
              </a:rPr>
              <a:t>more control</a:t>
            </a:r>
          </a:p>
        </p:txBody>
      </p:sp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/>
        </p:nvSpPr>
        <p:spPr>
          <a:xfrm>
            <a:off x="261228" y="1611617"/>
            <a:ext cx="10592804" cy="18694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rPr b="1" sz="3000">
                <a:solidFill>
                  <a:srgbClr val="FFFFFF"/>
                </a:solidFill>
              </a:rPr>
              <a:t>We’re going to do some crazy things:</a:t>
            </a:r>
            <a:endParaRPr b="1"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Change the default.aspx file to include a better portal with</a:t>
            </a:r>
            <a:br>
              <a:rPr sz="3000">
                <a:solidFill>
                  <a:srgbClr val="FFFFFF"/>
                </a:solidFill>
              </a:rPr>
            </a:br>
            <a:r>
              <a:rPr sz="3000">
                <a:solidFill>
                  <a:srgbClr val="FFFFFF"/>
                </a:solidFill>
              </a:rPr>
              <a:t>more control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Add a jQuery powered slider for promotional uses</a:t>
            </a:r>
          </a:p>
        </p:txBody>
      </p:sp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/>
          <p:nvPr/>
        </p:nvSpPr>
        <p:spPr>
          <a:xfrm>
            <a:off x="261228" y="1601992"/>
            <a:ext cx="11615364" cy="23139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rPr b="1" sz="3000">
                <a:solidFill>
                  <a:srgbClr val="FFFFFF"/>
                </a:solidFill>
              </a:rPr>
              <a:t>We’re going to do some crazy things:</a:t>
            </a:r>
            <a:endParaRPr b="1"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Change the default.aspx file to include a better portal with</a:t>
            </a:r>
            <a:br>
              <a:rPr sz="3000">
                <a:solidFill>
                  <a:srgbClr val="FFFFFF"/>
                </a:solidFill>
              </a:rPr>
            </a:br>
            <a:r>
              <a:rPr sz="3000">
                <a:solidFill>
                  <a:srgbClr val="FFFFFF"/>
                </a:solidFill>
              </a:rPr>
              <a:t>more control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Add a jQuery powered slider for promotional uses</a:t>
            </a:r>
            <a:endParaRPr sz="3000">
              <a:solidFill>
                <a:srgbClr val="FFFFFF"/>
              </a:solidFill>
            </a:endParaRPr>
          </a:p>
          <a:p>
            <a:pPr lvl="1" marL="9334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And schedule the slides to go up and come down automatically</a:t>
            </a:r>
          </a:p>
        </p:txBody>
      </p:sp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/>
        </p:nvSpPr>
        <p:spPr>
          <a:xfrm>
            <a:off x="261228" y="1601992"/>
            <a:ext cx="11730148" cy="27584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rPr b="1" sz="3000">
                <a:solidFill>
                  <a:srgbClr val="FFFFFF"/>
                </a:solidFill>
              </a:rPr>
              <a:t>We’re going to do some crazy things:</a:t>
            </a:r>
            <a:endParaRPr b="1"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Change the default.aspx file to include a better portal with</a:t>
            </a:r>
            <a:br>
              <a:rPr sz="3000">
                <a:solidFill>
                  <a:srgbClr val="FFFFFF"/>
                </a:solidFill>
              </a:rPr>
            </a:br>
            <a:r>
              <a:rPr sz="3000">
                <a:solidFill>
                  <a:srgbClr val="FFFFFF"/>
                </a:solidFill>
              </a:rPr>
              <a:t>more control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Add a jQuery powered slider for promotional uses</a:t>
            </a:r>
            <a:endParaRPr sz="3000">
              <a:solidFill>
                <a:srgbClr val="FFFFFF"/>
              </a:solidFill>
            </a:endParaRPr>
          </a:p>
          <a:p>
            <a:pPr lvl="1" marL="9334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And schedule the slides to go up and come down automatically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Add a notification system for high priority notifications</a:t>
            </a: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/>
        </p:nvSpPr>
        <p:spPr>
          <a:xfrm>
            <a:off x="233461" y="4581728"/>
            <a:ext cx="6540958" cy="1882141"/>
          </a:xfrm>
          <a:prstGeom prst="rect">
            <a:avLst/>
          </a:prstGeom>
          <a:solidFill>
            <a:srgbClr val="000000">
              <a:alpha val="75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rPr b="1" sz="4000">
                <a:solidFill>
                  <a:srgbClr val="FFFFFF"/>
                </a:solidFill>
              </a:rPr>
              <a:t>Hi!</a:t>
            </a:r>
            <a:endParaRPr b="1" sz="4000">
              <a:solidFill>
                <a:srgbClr val="FFFFFF"/>
              </a:solidFill>
            </a:endParaRPr>
          </a:p>
          <a:p>
            <a:pPr lvl="0"/>
            <a:endParaRPr b="1" sz="4000">
              <a:solidFill>
                <a:srgbClr val="FFFFFF"/>
              </a:solidFill>
            </a:endParaRPr>
          </a:p>
          <a:p>
            <a:pPr lvl="0"/>
            <a:r>
              <a:rPr b="1" sz="4000">
                <a:solidFill>
                  <a:srgbClr val="FFFFFF"/>
                </a:solidFill>
              </a:rPr>
              <a:t>I’m Dan and I do web stuff.</a:t>
            </a:r>
          </a:p>
        </p:txBody>
      </p:sp>
    </p:spTree>
  </p:cSld>
  <p:clrMapOvr>
    <a:masterClrMapping/>
  </p:clrMapOvr>
  <p:transition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/>
          <p:nvPr/>
        </p:nvSpPr>
        <p:spPr>
          <a:xfrm>
            <a:off x="261228" y="1601992"/>
            <a:ext cx="11730148" cy="32029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rPr b="1" sz="3000">
                <a:solidFill>
                  <a:srgbClr val="FFFFFF"/>
                </a:solidFill>
              </a:rPr>
              <a:t>We’re going to do some crazy things:</a:t>
            </a:r>
            <a:endParaRPr b="1"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Change the default.aspx file to include a better portal with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more control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Add a jQuery powered slider for promotional uses</a:t>
            </a:r>
            <a:endParaRPr sz="3000">
              <a:solidFill>
                <a:srgbClr val="FFFFFF"/>
              </a:solidFill>
            </a:endParaRPr>
          </a:p>
          <a:p>
            <a:pPr lvl="1" marL="9334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And schedule the slides to go up and come down automatically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Add a notification system for high priority notifications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Event calendar search, right from the front page</a:t>
            </a:r>
          </a:p>
        </p:txBody>
      </p:sp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Shape 91"/>
          <p:cNvSpPr/>
          <p:nvPr/>
        </p:nvSpPr>
        <p:spPr>
          <a:xfrm>
            <a:off x="261228" y="1601992"/>
            <a:ext cx="11730148" cy="36474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rPr b="1" sz="3000">
                <a:solidFill>
                  <a:srgbClr val="FFFFFF"/>
                </a:solidFill>
              </a:rPr>
              <a:t>We’re going to do some crazy things:</a:t>
            </a:r>
            <a:endParaRPr b="1"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Change the default.aspx file to include a better portal with</a:t>
            </a:r>
            <a:br>
              <a:rPr sz="3000">
                <a:solidFill>
                  <a:srgbClr val="FFFFFF"/>
                </a:solidFill>
              </a:rPr>
            </a:br>
            <a:r>
              <a:rPr sz="3000">
                <a:solidFill>
                  <a:srgbClr val="FFFFFF"/>
                </a:solidFill>
              </a:rPr>
              <a:t>more control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Add a jQuery powered slider for promotional uses</a:t>
            </a:r>
            <a:endParaRPr sz="3000">
              <a:solidFill>
                <a:srgbClr val="FFFFFF"/>
              </a:solidFill>
            </a:endParaRPr>
          </a:p>
          <a:p>
            <a:pPr lvl="1" marL="9334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And schedule the slides to go up and come down automatically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Add a notification system for high priority notifications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Event calendar search, right from the front page</a:t>
            </a:r>
            <a:endParaRPr sz="3000">
              <a:solidFill>
                <a:srgbClr val="FFFFFF"/>
              </a:solidFill>
            </a:endParaRPr>
          </a:p>
          <a:p>
            <a:pPr lvl="0" marL="476250" indent="-47625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000">
                <a:solidFill>
                  <a:srgbClr val="FFFFFF"/>
                </a:solidFill>
              </a:rPr>
              <a:t>Put content carousels wherever we want, </a:t>
            </a:r>
            <a:r>
              <a:rPr i="1" sz="3000">
                <a:solidFill>
                  <a:srgbClr val="FFFFFF"/>
                </a:solidFill>
              </a:rPr>
              <a:t>without the toolkit</a:t>
            </a:r>
          </a:p>
        </p:txBody>
      </p:sp>
    </p:spTree>
  </p:cSld>
  <p:clrMapOvr>
    <a:masterClrMapping/>
  </p:clrMapOvr>
  <p:transition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/>
        </p:nvSpPr>
        <p:spPr>
          <a:xfrm>
            <a:off x="1556259" y="693016"/>
            <a:ext cx="9079481" cy="1691641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b="1" sz="5400">
                <a:solidFill>
                  <a:srgbClr val="FF0000"/>
                </a:solidFill>
              </a:rPr>
              <a:t>WARNING!</a:t>
            </a:r>
            <a:endParaRPr b="1" sz="5400">
              <a:solidFill>
                <a:srgbClr val="FF0000"/>
              </a:solidFill>
            </a:endParaRPr>
          </a:p>
          <a:p>
            <a:pPr lvl="0" algn="ctr"/>
            <a:r>
              <a:rPr b="1" sz="5400">
                <a:solidFill>
                  <a:srgbClr val="FF0000"/>
                </a:solidFill>
              </a:rPr>
              <a:t>DANGER! DANGER! DANGER!</a:t>
            </a:r>
          </a:p>
        </p:txBody>
      </p:sp>
    </p:spTree>
  </p:cSld>
  <p:clrMapOvr>
    <a:masterClrMapping/>
  </p:clrMapOvr>
  <p:transition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/>
        </p:nvSpPr>
        <p:spPr>
          <a:xfrm>
            <a:off x="1452954" y="693016"/>
            <a:ext cx="9286092" cy="2631441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b="1" sz="5400">
                <a:solidFill>
                  <a:srgbClr val="FF0000"/>
                </a:solidFill>
              </a:rPr>
              <a:t>WARNING!</a:t>
            </a:r>
            <a:endParaRPr b="1" sz="5400">
              <a:solidFill>
                <a:srgbClr val="FF0000"/>
              </a:solidFill>
            </a:endParaRPr>
          </a:p>
          <a:p>
            <a:pPr lvl="0" algn="ctr"/>
            <a:r>
              <a:rPr b="1" sz="5400">
                <a:solidFill>
                  <a:srgbClr val="FF0000"/>
                </a:solidFill>
              </a:rPr>
              <a:t>DANGER! DANGER! DANGER!</a:t>
            </a:r>
            <a:endParaRPr b="1" sz="5400">
              <a:solidFill>
                <a:srgbClr val="FF0000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Check yourself before you wreck yourself…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and your PAC too.</a:t>
            </a:r>
          </a:p>
        </p:txBody>
      </p:sp>
    </p:spTree>
  </p:cSld>
  <p:clrMapOvr>
    <a:masterClrMapping/>
  </p:clrMapOvr>
  <p:transition spd="med" advClick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/>
          <p:nvPr/>
        </p:nvSpPr>
        <p:spPr>
          <a:xfrm>
            <a:off x="1089838" y="680161"/>
            <a:ext cx="10012324" cy="3101341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b="1" sz="5400">
                <a:solidFill>
                  <a:srgbClr val="FF0000"/>
                </a:solidFill>
              </a:rPr>
              <a:t>WARNING!</a:t>
            </a:r>
            <a:endParaRPr b="1" sz="5400">
              <a:solidFill>
                <a:srgbClr val="FF0000"/>
              </a:solidFill>
            </a:endParaRPr>
          </a:p>
          <a:p>
            <a:pPr lvl="0" algn="ctr"/>
            <a:r>
              <a:rPr b="1" sz="5400">
                <a:solidFill>
                  <a:srgbClr val="FF0000"/>
                </a:solidFill>
              </a:rPr>
              <a:t>DANGER! DANGER! DANGER!</a:t>
            </a:r>
            <a:endParaRPr b="1" sz="5400">
              <a:solidFill>
                <a:srgbClr val="FF0000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Check yourself before you wreck yourself…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and your PAC too.</a:t>
            </a:r>
            <a:endParaRPr b="1" sz="3200">
              <a:solidFill>
                <a:srgbClr val="FFFFFF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If you have a testing and staging platform, USE IT.</a:t>
            </a:r>
          </a:p>
        </p:txBody>
      </p:sp>
    </p:spTree>
  </p:cSld>
  <p:clrMapOvr>
    <a:masterClrMapping/>
  </p:clrMapOvr>
  <p:transition spd="med" advClick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/>
        </p:nvSpPr>
        <p:spPr>
          <a:xfrm>
            <a:off x="1028620" y="683391"/>
            <a:ext cx="10134760" cy="3571241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b="1" sz="5400">
                <a:solidFill>
                  <a:srgbClr val="FF0000"/>
                </a:solidFill>
              </a:rPr>
              <a:t>WARNING!</a:t>
            </a:r>
            <a:endParaRPr b="1" sz="5400">
              <a:solidFill>
                <a:srgbClr val="FF0000"/>
              </a:solidFill>
            </a:endParaRPr>
          </a:p>
          <a:p>
            <a:pPr lvl="0" algn="ctr"/>
            <a:r>
              <a:rPr b="1" sz="5400">
                <a:solidFill>
                  <a:srgbClr val="FF0000"/>
                </a:solidFill>
              </a:rPr>
              <a:t>DANGER! DANGER! DANGER!</a:t>
            </a:r>
            <a:endParaRPr b="1" sz="5400">
              <a:solidFill>
                <a:srgbClr val="FF0000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Check yourself before you wreck yourself…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and your PAC too.</a:t>
            </a:r>
            <a:endParaRPr b="1" sz="3200">
              <a:solidFill>
                <a:srgbClr val="FFFFFF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If you have a testing and staging platform, USE IT.</a:t>
            </a:r>
            <a:endParaRPr b="1" sz="3200">
              <a:solidFill>
                <a:srgbClr val="FFFFFF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Make copies and backups of everything.</a:t>
            </a:r>
          </a:p>
        </p:txBody>
      </p:sp>
    </p:spTree>
  </p:cSld>
  <p:clrMapOvr>
    <a:masterClrMapping/>
  </p:clrMapOvr>
  <p:transition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/>
          <p:nvPr/>
        </p:nvSpPr>
        <p:spPr>
          <a:xfrm>
            <a:off x="1028620" y="693016"/>
            <a:ext cx="10134760" cy="4511041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b="1" sz="5400">
                <a:solidFill>
                  <a:srgbClr val="FF0000"/>
                </a:solidFill>
              </a:rPr>
              <a:t>WARNING!</a:t>
            </a:r>
            <a:endParaRPr b="1" sz="5400">
              <a:solidFill>
                <a:srgbClr val="FF0000"/>
              </a:solidFill>
            </a:endParaRPr>
          </a:p>
          <a:p>
            <a:pPr lvl="0" algn="ctr"/>
            <a:r>
              <a:rPr b="1" sz="5400">
                <a:solidFill>
                  <a:srgbClr val="FF0000"/>
                </a:solidFill>
              </a:rPr>
              <a:t>DANGER! DANGER! DANGER!</a:t>
            </a:r>
            <a:endParaRPr b="1" sz="5400">
              <a:solidFill>
                <a:srgbClr val="FF0000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Check yourself before you wreck yourself…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and your PAC too.</a:t>
            </a:r>
            <a:endParaRPr b="1" sz="3200">
              <a:solidFill>
                <a:srgbClr val="FFFFFF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If you have a testing and staging platform, USE IT.</a:t>
            </a:r>
            <a:endParaRPr b="1" sz="3200">
              <a:solidFill>
                <a:srgbClr val="FFFFFF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Make copies and backups of everything.</a:t>
            </a:r>
            <a:endParaRPr b="1" sz="3200">
              <a:solidFill>
                <a:srgbClr val="FFFFFF"/>
              </a:solidFill>
            </a:endParaRPr>
          </a:p>
          <a:p>
            <a:pPr lvl="1" marL="12700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Unless you’re 100% sure you know that what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you’re about to try will work.</a:t>
            </a:r>
          </a:p>
        </p:txBody>
      </p:sp>
    </p:spTree>
  </p:cSld>
  <p:clrMapOvr>
    <a:masterClrMapping/>
  </p:clrMapOvr>
  <p:transition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/>
          <p:nvPr/>
        </p:nvSpPr>
        <p:spPr>
          <a:xfrm>
            <a:off x="885348" y="702643"/>
            <a:ext cx="10421304" cy="5450841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b="1" sz="5400">
                <a:solidFill>
                  <a:srgbClr val="FF0000"/>
                </a:solidFill>
              </a:rPr>
              <a:t>WARNING!</a:t>
            </a:r>
            <a:endParaRPr b="1" sz="5400">
              <a:solidFill>
                <a:srgbClr val="FF0000"/>
              </a:solidFill>
            </a:endParaRPr>
          </a:p>
          <a:p>
            <a:pPr lvl="0" algn="ctr"/>
            <a:r>
              <a:rPr b="1" sz="5400">
                <a:solidFill>
                  <a:srgbClr val="FF0000"/>
                </a:solidFill>
              </a:rPr>
              <a:t>DANGER! DANGER! DANGER!</a:t>
            </a:r>
            <a:endParaRPr b="1" sz="5400">
              <a:solidFill>
                <a:srgbClr val="FF0000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Check yourself before you wreck yourself…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and your PAC too.</a:t>
            </a:r>
            <a:endParaRPr b="1" sz="3200">
              <a:solidFill>
                <a:srgbClr val="FFFFFF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If you have a testing and staging platform, USE IT.</a:t>
            </a:r>
            <a:endParaRPr b="1" sz="3200">
              <a:solidFill>
                <a:srgbClr val="FFFFFF"/>
              </a:solidFill>
            </a:endParaRPr>
          </a:p>
          <a:p>
            <a:pPr lvl="0" marL="8128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Make copies and backups of everything.</a:t>
            </a:r>
            <a:endParaRPr b="1" sz="3200">
              <a:solidFill>
                <a:srgbClr val="FFFFFF"/>
              </a:solidFill>
            </a:endParaRPr>
          </a:p>
          <a:p>
            <a:pPr lvl="1" marL="12700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Unless you’re 100% sure you know that what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you’re about to try will work.</a:t>
            </a:r>
            <a:endParaRPr b="1" sz="3200">
              <a:solidFill>
                <a:srgbClr val="FFFFFF"/>
              </a:solidFill>
            </a:endParaRPr>
          </a:p>
          <a:p>
            <a:pPr lvl="1" marL="1270000" indent="-812800">
              <a:buClr>
                <a:srgbClr val="FFFFFF"/>
              </a:buClr>
              <a:buSzPct val="100000"/>
              <a:buFont typeface="Arial"/>
              <a:buChar char="•"/>
            </a:pPr>
            <a:r>
              <a:rPr b="1" sz="3200">
                <a:solidFill>
                  <a:srgbClr val="FFFFFF"/>
                </a:solidFill>
              </a:rPr>
              <a:t>And in that case, make a backup anyway because</a:t>
            </a:r>
            <a:br>
              <a:rPr b="1" sz="3200">
                <a:solidFill>
                  <a:srgbClr val="FFFFFF"/>
                </a:solidFill>
              </a:rPr>
            </a:br>
            <a:r>
              <a:rPr b="1" sz="3200">
                <a:solidFill>
                  <a:srgbClr val="FFFFFF"/>
                </a:solidFill>
              </a:rPr>
              <a:t>you’re thinking crazy thoughts.</a:t>
            </a:r>
          </a:p>
        </p:txBody>
      </p:sp>
    </p:spTree>
  </p:cSld>
  <p:clrMapOvr>
    <a:masterClrMapping/>
  </p:clrMapOvr>
  <p:transition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/>
        </p:nvSpPr>
        <p:spPr>
          <a:xfrm>
            <a:off x="1030509" y="2627697"/>
            <a:ext cx="11259305" cy="1272541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>
              <a:defRPr sz="80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000">
                <a:solidFill>
                  <a:srgbClr val="FFFFFF"/>
                </a:solidFill>
              </a:rPr>
              <a:t>Now… let’s get creative.</a:t>
            </a:r>
          </a:p>
        </p:txBody>
      </p:sp>
    </p:spTree>
  </p:cSld>
  <p:clrMapOvr>
    <a:masterClrMapping/>
  </p:clrMapOvr>
  <p:transition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Shape 107"/>
          <p:cNvSpPr/>
          <p:nvPr/>
        </p:nvSpPr>
        <p:spPr>
          <a:xfrm>
            <a:off x="463198" y="2937847"/>
            <a:ext cx="11265604" cy="1272541"/>
          </a:xfrm>
          <a:prstGeom prst="rect">
            <a:avLst/>
          </a:prstGeom>
          <a:solidFill>
            <a:srgbClr val="000000">
              <a:alpha val="66917"/>
            </a:srgbClr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/>
          </a:p>
        </p:txBody>
      </p:sp>
      <p:sp>
        <p:nvSpPr>
          <p:cNvPr id="108" name="Shape 108"/>
          <p:cNvSpPr/>
          <p:nvPr/>
        </p:nvSpPr>
        <p:spPr>
          <a:xfrm>
            <a:off x="241844" y="244285"/>
            <a:ext cx="5245657" cy="1882141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rPr sz="4000">
                <a:solidFill>
                  <a:srgbClr val="FFFFFF"/>
                </a:solidFill>
              </a:rPr>
              <a:t>Daniel Messer</a:t>
            </a:r>
            <a:br>
              <a:rPr sz="4000">
                <a:solidFill>
                  <a:srgbClr val="FFFFFF"/>
                </a:solidFill>
              </a:rPr>
            </a:br>
            <a:r>
              <a:rPr sz="4000">
                <a:solidFill>
                  <a:srgbClr val="FFFFFF"/>
                </a:solidFill>
              </a:rPr>
              <a:t>Web Content Manager</a:t>
            </a:r>
            <a:endParaRPr sz="4000">
              <a:solidFill>
                <a:srgbClr val="FFFFFF"/>
              </a:solidFill>
            </a:endParaRPr>
          </a:p>
          <a:p>
            <a:pPr lvl="0"/>
            <a:r>
              <a:rPr sz="4000">
                <a:solidFill>
                  <a:srgbClr val="FFFFFF"/>
                </a:solidFill>
              </a:rPr>
              <a:t>Cyberpunk Librarian</a:t>
            </a:r>
          </a:p>
        </p:txBody>
      </p:sp>
      <p:sp>
        <p:nvSpPr>
          <p:cNvPr id="109" name="Shape 109"/>
          <p:cNvSpPr/>
          <p:nvPr/>
        </p:nvSpPr>
        <p:spPr>
          <a:xfrm>
            <a:off x="5811466" y="5361020"/>
            <a:ext cx="6157974" cy="1285241"/>
          </a:xfrm>
          <a:prstGeom prst="rect">
            <a:avLst/>
          </a:prstGeom>
          <a:solidFill>
            <a:srgbClr val="000000">
              <a:alpha val="7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/>
            <a:r>
              <a:rPr sz="4000">
                <a:solidFill>
                  <a:srgbClr val="FFFFFF"/>
                </a:solidFill>
              </a:rPr>
              <a:t>danielmesser@mcldaz.org</a:t>
            </a:r>
            <a:endParaRPr sz="4000">
              <a:solidFill>
                <a:srgbClr val="FFFFFF"/>
              </a:solidFill>
            </a:endParaRPr>
          </a:p>
          <a:p>
            <a:pPr lvl="0"/>
            <a:r>
              <a:rPr sz="4000">
                <a:solidFill>
                  <a:srgbClr val="FFFFFF"/>
                </a:solidFill>
              </a:rPr>
              <a:t>@bibrarian</a:t>
            </a:r>
          </a:p>
        </p:txBody>
      </p:sp>
      <p:sp>
        <p:nvSpPr>
          <p:cNvPr id="110" name="Shape 110"/>
          <p:cNvSpPr/>
          <p:nvPr/>
        </p:nvSpPr>
        <p:spPr>
          <a:xfrm>
            <a:off x="618788" y="3121997"/>
            <a:ext cx="10954424" cy="904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55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500">
                <a:solidFill>
                  <a:srgbClr val="FFFFFF"/>
                </a:solidFill>
              </a:rPr>
              <a:t>cyberpunklibrarian.com/powerpac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/>
        </p:nvSpPr>
        <p:spPr>
          <a:xfrm>
            <a:off x="269132" y="1166841"/>
            <a:ext cx="11653736" cy="47904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 lvl="0"/>
            <a:r>
              <a:rPr b="1" sz="3200">
                <a:solidFill>
                  <a:srgbClr val="FFFFFF"/>
                </a:solidFill>
              </a:rPr>
              <a:t>A little about me:</a:t>
            </a:r>
            <a:endParaRPr b="1" sz="3200">
              <a:solidFill>
                <a:srgbClr val="FFFFFF"/>
              </a:solidFill>
            </a:endParaRPr>
          </a:p>
          <a:p>
            <a:pPr lvl="0"/>
            <a:endParaRPr sz="3200">
              <a:solidFill>
                <a:srgbClr val="FFFFFF"/>
              </a:solidFill>
            </a:endParaRPr>
          </a:p>
          <a:p>
            <a:pPr lvl="0" marL="508000" indent="-50800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200">
                <a:solidFill>
                  <a:srgbClr val="FFFFFF"/>
                </a:solidFill>
              </a:rPr>
              <a:t>I’ve worked in libraries for almost 20 years.</a:t>
            </a:r>
            <a:endParaRPr sz="3200">
              <a:solidFill>
                <a:srgbClr val="FFFFFF"/>
              </a:solidFill>
            </a:endParaRPr>
          </a:p>
          <a:p>
            <a:pPr lvl="0" marL="508000" indent="-50800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200">
                <a:solidFill>
                  <a:srgbClr val="FFFFFF"/>
                </a:solidFill>
              </a:rPr>
              <a:t>I’ve been into computers for 28 years.</a:t>
            </a:r>
            <a:endParaRPr sz="3200">
              <a:solidFill>
                <a:srgbClr val="FFFFFF"/>
              </a:solidFill>
            </a:endParaRPr>
          </a:p>
          <a:p>
            <a:pPr lvl="0" marL="508000" indent="-50800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200">
                <a:solidFill>
                  <a:srgbClr val="FFFFFF"/>
                </a:solidFill>
              </a:rPr>
              <a:t>I’ve used Polaris since its initial, pre-release beta </a:t>
            </a:r>
            <a:br>
              <a:rPr sz="3200">
                <a:solidFill>
                  <a:srgbClr val="FFFFFF"/>
                </a:solidFill>
              </a:rPr>
            </a:br>
            <a:r>
              <a:rPr sz="3200">
                <a:solidFill>
                  <a:srgbClr val="FFFFFF"/>
                </a:solidFill>
              </a:rPr>
              <a:t>testing phase.</a:t>
            </a:r>
            <a:endParaRPr sz="3200">
              <a:solidFill>
                <a:srgbClr val="FFFFFF"/>
              </a:solidFill>
            </a:endParaRPr>
          </a:p>
          <a:p>
            <a:pPr lvl="0" marL="508000" indent="-50800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200">
                <a:solidFill>
                  <a:srgbClr val="FFFFFF"/>
                </a:solidFill>
              </a:rPr>
              <a:t>I really, </a:t>
            </a:r>
            <a:r>
              <a:rPr i="1" sz="3200">
                <a:solidFill>
                  <a:srgbClr val="FFFFFF"/>
                </a:solidFill>
              </a:rPr>
              <a:t>really</a:t>
            </a:r>
            <a:r>
              <a:rPr sz="3200">
                <a:solidFill>
                  <a:srgbClr val="FFFFFF"/>
                </a:solidFill>
              </a:rPr>
              <a:t> freaking love web delivered content.</a:t>
            </a:r>
            <a:endParaRPr sz="3200">
              <a:solidFill>
                <a:srgbClr val="FFFFFF"/>
              </a:solidFill>
            </a:endParaRPr>
          </a:p>
          <a:p>
            <a:pPr lvl="0" marL="508000" indent="-50800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200">
                <a:solidFill>
                  <a:srgbClr val="FFFFFF"/>
                </a:solidFill>
              </a:rPr>
              <a:t>I don’t consider myself to be a web designer, developer, engineer, or anything like that.</a:t>
            </a:r>
            <a:endParaRPr sz="3200">
              <a:solidFill>
                <a:srgbClr val="FFFFFF"/>
              </a:solidFill>
            </a:endParaRPr>
          </a:p>
          <a:p>
            <a:pPr lvl="1" marL="965200" indent="-508000">
              <a:buClr>
                <a:srgbClr val="FFFFFF"/>
              </a:buClr>
              <a:buSzPct val="100000"/>
              <a:buFont typeface="Arial"/>
              <a:buChar char="•"/>
            </a:pPr>
            <a:r>
              <a:rPr sz="3200">
                <a:solidFill>
                  <a:srgbClr val="FFFFFF"/>
                </a:solidFill>
              </a:rPr>
              <a:t>If I had to put a label on myself, well….</a:t>
            </a:r>
          </a:p>
        </p:txBody>
      </p:sp>
    </p:spTree>
  </p:cSld>
  <p:clrMapOvr>
    <a:masterClrMapping/>
  </p:clrMapOvr>
  <p:transition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/>
          <p:nvPr/>
        </p:nvSpPr>
        <p:spPr>
          <a:xfrm>
            <a:off x="4401016" y="2521058"/>
            <a:ext cx="3389968" cy="17170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 lvl="0" algn="ctr"/>
            <a:r>
              <a:rPr b="1" sz="2800">
                <a:solidFill>
                  <a:srgbClr val="FFFFFF"/>
                </a:solidFill>
              </a:rPr>
              <a:t>Image Credits:</a:t>
            </a:r>
            <a:endParaRPr b="1" sz="2800">
              <a:solidFill>
                <a:srgbClr val="FFFFFF"/>
              </a:solidFill>
            </a:endParaRPr>
          </a:p>
          <a:p>
            <a:pPr lvl="0" algn="ctr"/>
            <a:r>
              <a:rPr sz="2800">
                <a:solidFill>
                  <a:srgbClr val="FFFFFF"/>
                </a:solidFill>
              </a:rPr>
              <a:t>Pixabay.com</a:t>
            </a:r>
            <a:endParaRPr sz="2800">
              <a:solidFill>
                <a:srgbClr val="FFFFFF"/>
              </a:solidFill>
            </a:endParaRPr>
          </a:p>
          <a:p>
            <a:pPr lvl="0" algn="ctr"/>
            <a:r>
              <a:rPr sz="2800">
                <a:solidFill>
                  <a:srgbClr val="FFFFFF"/>
                </a:solidFill>
              </a:rPr>
              <a:t>Wallhaven.cc</a:t>
            </a:r>
            <a:endParaRPr sz="2800">
              <a:solidFill>
                <a:srgbClr val="FFFFFF"/>
              </a:solidFill>
            </a:endParaRPr>
          </a:p>
          <a:p>
            <a:pPr lvl="0" algn="ctr"/>
            <a:r>
              <a:rPr sz="2800">
                <a:solidFill>
                  <a:srgbClr val="FFFFFF"/>
                </a:solidFill>
              </a:rPr>
              <a:t>Wikimedia Commons</a:t>
            </a:r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/>
        </p:nvSpPr>
        <p:spPr>
          <a:xfrm>
            <a:off x="2455200" y="686465"/>
            <a:ext cx="7281600" cy="8915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sz="5400"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5400">
                <a:solidFill>
                  <a:srgbClr val="FFFFFF"/>
                </a:solidFill>
              </a:rPr>
              <a:t>Okay, let’s be honest….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Shape 59"/>
          <p:cNvSpPr/>
          <p:nvPr/>
        </p:nvSpPr>
        <p:spPr>
          <a:xfrm>
            <a:off x="1213359" y="686465"/>
            <a:ext cx="9765282" cy="24917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sz="5400">
                <a:solidFill>
                  <a:srgbClr val="FFFFFF"/>
                </a:solidFill>
              </a:rPr>
              <a:t>Okay, let’s be honest….</a:t>
            </a:r>
            <a:endParaRPr sz="5400">
              <a:solidFill>
                <a:srgbClr val="FFFFFF"/>
              </a:solidFill>
            </a:endParaRPr>
          </a:p>
          <a:p>
            <a:pPr lvl="0" algn="ctr"/>
            <a:endParaRPr sz="5400">
              <a:solidFill>
                <a:srgbClr val="FFFFFF"/>
              </a:solidFill>
            </a:endParaRPr>
          </a:p>
          <a:p>
            <a:pPr lvl="0" algn="ctr"/>
            <a:r>
              <a:rPr sz="5400">
                <a:solidFill>
                  <a:srgbClr val="FFFFFF"/>
                </a:solidFill>
              </a:rPr>
              <a:t>We’re gonna talk about coding.</a:t>
            </a:r>
          </a:p>
        </p:txBody>
      </p:sp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/>
          <p:nvPr/>
        </p:nvSpPr>
        <p:spPr>
          <a:xfrm>
            <a:off x="1110054" y="696090"/>
            <a:ext cx="9971892" cy="40919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/>
          <a:p>
            <a:pPr lvl="0" algn="ctr"/>
            <a:r>
              <a:rPr sz="5400">
                <a:solidFill>
                  <a:srgbClr val="FFFFFF"/>
                </a:solidFill>
              </a:rPr>
              <a:t>Okay, let’s be honest….</a:t>
            </a:r>
            <a:endParaRPr sz="5400">
              <a:solidFill>
                <a:srgbClr val="FFFFFF"/>
              </a:solidFill>
            </a:endParaRPr>
          </a:p>
          <a:p>
            <a:pPr lvl="0" algn="ctr"/>
            <a:endParaRPr sz="5400">
              <a:solidFill>
                <a:srgbClr val="FFFFFF"/>
              </a:solidFill>
            </a:endParaRPr>
          </a:p>
          <a:p>
            <a:pPr lvl="0" algn="ctr"/>
            <a:r>
              <a:rPr sz="5400">
                <a:solidFill>
                  <a:srgbClr val="FFFFFF"/>
                </a:solidFill>
              </a:rPr>
              <a:t>We’re gonna talk about coding.</a:t>
            </a:r>
            <a:endParaRPr sz="5400">
              <a:solidFill>
                <a:srgbClr val="FFFFFF"/>
              </a:solidFill>
            </a:endParaRPr>
          </a:p>
          <a:p>
            <a:pPr lvl="0" algn="ctr"/>
            <a:endParaRPr sz="5400">
              <a:solidFill>
                <a:srgbClr val="FFFFFF"/>
              </a:solidFill>
            </a:endParaRPr>
          </a:p>
          <a:p>
            <a:pPr lvl="0" algn="ctr"/>
            <a:r>
              <a:rPr sz="5400">
                <a:solidFill>
                  <a:srgbClr val="FFFFFF"/>
                </a:solidFill>
              </a:rPr>
              <a:t>And that’s really boring.</a:t>
            </a:r>
          </a:p>
        </p:txBody>
      </p:sp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hape 64"/>
          <p:cNvSpPr/>
          <p:nvPr/>
        </p:nvSpPr>
        <p:spPr>
          <a:xfrm>
            <a:off x="621923" y="1168957"/>
            <a:ext cx="10948155" cy="561341"/>
          </a:xfrm>
          <a:prstGeom prst="rect">
            <a:avLst/>
          </a:prstGeom>
          <a:solidFill>
            <a:srgbClr val="000000">
              <a:alpha val="81000"/>
            </a:srgbClr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0" tIns="0" rIns="0" bIns="0">
            <a:spAutoFit/>
          </a:bodyPr>
          <a:lstStyle>
            <a:lvl1pPr algn="ctr">
              <a:defRPr b="1" sz="3200">
                <a:solidFill>
                  <a:srgbClr val="FFFFFF"/>
                </a:solidFill>
              </a:defRPr>
            </a:lvl1pPr>
          </a:lstStyle>
          <a:p>
            <a:pPr lvl="0">
              <a:defRPr b="0" sz="1800">
                <a:solidFill>
                  <a:srgbClr val="000000"/>
                </a:solidFill>
              </a:defRPr>
            </a:pPr>
            <a:r>
              <a:rPr b="1" sz="3200">
                <a:solidFill>
                  <a:srgbClr val="FFFFFF"/>
                </a:solidFill>
              </a:rPr>
              <a:t>You may feel like you have to take some notes, but wait!</a:t>
            </a:r>
          </a:p>
        </p:txBody>
      </p:sp>
    </p:spTree>
  </p:cSld>
  <p:clrMapOvr>
    <a:masterClrMapping/>
  </p:clrMapOvr>
  <p:transition spd="med" advClick="1"/>
</p:sld>
</file>

<file path=ppt/theme/theme1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5B9BD5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5B9BD5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5B9BD5"/>
          </a:solidFill>
          <a:prstDash val="solid"/>
          <a:miter lim="8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12700" cap="flat">
          <a:solidFill>
            <a:srgbClr val="5B9BD5"/>
          </a:solidFill>
          <a:prstDash val="solid"/>
          <a:miter lim="8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